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handoutMasterIdLst>
    <p:handoutMasterId r:id="rId71"/>
  </p:handoutMasterIdLst>
  <p:sldIdLst>
    <p:sldId id="336" r:id="rId2"/>
    <p:sldId id="337" r:id="rId3"/>
    <p:sldId id="563" r:id="rId4"/>
    <p:sldId id="564" r:id="rId5"/>
    <p:sldId id="575" r:id="rId6"/>
    <p:sldId id="573" r:id="rId7"/>
    <p:sldId id="574" r:id="rId8"/>
    <p:sldId id="584" r:id="rId9"/>
    <p:sldId id="606" r:id="rId10"/>
    <p:sldId id="605" r:id="rId11"/>
    <p:sldId id="608" r:id="rId12"/>
    <p:sldId id="607" r:id="rId13"/>
    <p:sldId id="613" r:id="rId14"/>
    <p:sldId id="611" r:id="rId15"/>
    <p:sldId id="612" r:id="rId16"/>
    <p:sldId id="614" r:id="rId17"/>
    <p:sldId id="615" r:id="rId18"/>
    <p:sldId id="616" r:id="rId19"/>
    <p:sldId id="617" r:id="rId20"/>
    <p:sldId id="618" r:id="rId21"/>
    <p:sldId id="622" r:id="rId22"/>
    <p:sldId id="623" r:id="rId23"/>
    <p:sldId id="624" r:id="rId24"/>
    <p:sldId id="579" r:id="rId25"/>
    <p:sldId id="577" r:id="rId26"/>
    <p:sldId id="581" r:id="rId27"/>
    <p:sldId id="582" r:id="rId28"/>
    <p:sldId id="583" r:id="rId29"/>
    <p:sldId id="602" r:id="rId30"/>
    <p:sldId id="603" r:id="rId31"/>
    <p:sldId id="586" r:id="rId32"/>
    <p:sldId id="587" r:id="rId33"/>
    <p:sldId id="590" r:id="rId34"/>
    <p:sldId id="598" r:id="rId35"/>
    <p:sldId id="650" r:id="rId36"/>
    <p:sldId id="666" r:id="rId37"/>
    <p:sldId id="662" r:id="rId38"/>
    <p:sldId id="649" r:id="rId39"/>
    <p:sldId id="651" r:id="rId40"/>
    <p:sldId id="659" r:id="rId41"/>
    <p:sldId id="654" r:id="rId42"/>
    <p:sldId id="626" r:id="rId43"/>
    <p:sldId id="628" r:id="rId44"/>
    <p:sldId id="633" r:id="rId45"/>
    <p:sldId id="632" r:id="rId46"/>
    <p:sldId id="631" r:id="rId47"/>
    <p:sldId id="634" r:id="rId48"/>
    <p:sldId id="637" r:id="rId49"/>
    <p:sldId id="638" r:id="rId50"/>
    <p:sldId id="639" r:id="rId51"/>
    <p:sldId id="640" r:id="rId52"/>
    <p:sldId id="644" r:id="rId53"/>
    <p:sldId id="642" r:id="rId54"/>
    <p:sldId id="667" r:id="rId55"/>
    <p:sldId id="668" r:id="rId56"/>
    <p:sldId id="669" r:id="rId57"/>
    <p:sldId id="670" r:id="rId58"/>
    <p:sldId id="671" r:id="rId59"/>
    <p:sldId id="672" r:id="rId60"/>
    <p:sldId id="673" r:id="rId61"/>
    <p:sldId id="674" r:id="rId62"/>
    <p:sldId id="675" r:id="rId63"/>
    <p:sldId id="676" r:id="rId64"/>
    <p:sldId id="677" r:id="rId65"/>
    <p:sldId id="678" r:id="rId66"/>
    <p:sldId id="679" r:id="rId67"/>
    <p:sldId id="680" r:id="rId68"/>
    <p:sldId id="681" r:id="rId69"/>
  </p:sldIdLst>
  <p:sldSz cx="9144000" cy="6858000" type="screen4x3"/>
  <p:notesSz cx="6797675" cy="9928225"/>
  <p:defaultTextStyle>
    <a:defPPr>
      <a:defRPr lang="sr-Latn-CS"/>
    </a:defPPr>
    <a:lvl1pPr algn="l" rtl="0" fontAlgn="base">
      <a:spcBef>
        <a:spcPct val="0"/>
      </a:spcBef>
      <a:spcAft>
        <a:spcPct val="0"/>
      </a:spcAft>
      <a:defRPr kern="1200">
        <a:solidFill>
          <a:schemeClr val="tx1"/>
        </a:solidFill>
        <a:latin typeface="Calibri" pitchFamily="34" charset="0"/>
        <a:ea typeface="+mn-ea"/>
        <a:cs typeface="Arial" charset="0"/>
      </a:defRPr>
    </a:lvl1pPr>
    <a:lvl2pPr marL="457200" algn="l" rtl="0" fontAlgn="base">
      <a:spcBef>
        <a:spcPct val="0"/>
      </a:spcBef>
      <a:spcAft>
        <a:spcPct val="0"/>
      </a:spcAft>
      <a:defRPr kern="1200">
        <a:solidFill>
          <a:schemeClr val="tx1"/>
        </a:solidFill>
        <a:latin typeface="Calibri" pitchFamily="34" charset="0"/>
        <a:ea typeface="+mn-ea"/>
        <a:cs typeface="Arial" charset="0"/>
      </a:defRPr>
    </a:lvl2pPr>
    <a:lvl3pPr marL="914400" algn="l" rtl="0" fontAlgn="base">
      <a:spcBef>
        <a:spcPct val="0"/>
      </a:spcBef>
      <a:spcAft>
        <a:spcPct val="0"/>
      </a:spcAft>
      <a:defRPr kern="1200">
        <a:solidFill>
          <a:schemeClr val="tx1"/>
        </a:solidFill>
        <a:latin typeface="Calibri" pitchFamily="34" charset="0"/>
        <a:ea typeface="+mn-ea"/>
        <a:cs typeface="Arial" charset="0"/>
      </a:defRPr>
    </a:lvl3pPr>
    <a:lvl4pPr marL="1371600" algn="l" rtl="0" fontAlgn="base">
      <a:spcBef>
        <a:spcPct val="0"/>
      </a:spcBef>
      <a:spcAft>
        <a:spcPct val="0"/>
      </a:spcAft>
      <a:defRPr kern="1200">
        <a:solidFill>
          <a:schemeClr val="tx1"/>
        </a:solidFill>
        <a:latin typeface="Calibri" pitchFamily="34" charset="0"/>
        <a:ea typeface="+mn-ea"/>
        <a:cs typeface="Arial" charset="0"/>
      </a:defRPr>
    </a:lvl4pPr>
    <a:lvl5pPr marL="1828800" algn="l" rtl="0" fontAlgn="base">
      <a:spcBef>
        <a:spcPct val="0"/>
      </a:spcBef>
      <a:spcAft>
        <a:spcPct val="0"/>
      </a:spcAft>
      <a:defRPr kern="1200">
        <a:solidFill>
          <a:schemeClr val="tx1"/>
        </a:solidFill>
        <a:latin typeface="Calibri" pitchFamily="34" charset="0"/>
        <a:ea typeface="+mn-ea"/>
        <a:cs typeface="Arial" charset="0"/>
      </a:defRPr>
    </a:lvl5pPr>
    <a:lvl6pPr marL="2286000" algn="l" defTabSz="914400" rtl="0" eaLnBrk="1" latinLnBrk="0" hangingPunct="1">
      <a:defRPr kern="1200">
        <a:solidFill>
          <a:schemeClr val="tx1"/>
        </a:solidFill>
        <a:latin typeface="Calibri" pitchFamily="34" charset="0"/>
        <a:ea typeface="+mn-ea"/>
        <a:cs typeface="Arial" charset="0"/>
      </a:defRPr>
    </a:lvl6pPr>
    <a:lvl7pPr marL="2743200" algn="l" defTabSz="914400" rtl="0" eaLnBrk="1" latinLnBrk="0" hangingPunct="1">
      <a:defRPr kern="1200">
        <a:solidFill>
          <a:schemeClr val="tx1"/>
        </a:solidFill>
        <a:latin typeface="Calibri" pitchFamily="34" charset="0"/>
        <a:ea typeface="+mn-ea"/>
        <a:cs typeface="Arial" charset="0"/>
      </a:defRPr>
    </a:lvl7pPr>
    <a:lvl8pPr marL="3200400" algn="l" defTabSz="914400" rtl="0" eaLnBrk="1" latinLnBrk="0" hangingPunct="1">
      <a:defRPr kern="1200">
        <a:solidFill>
          <a:schemeClr val="tx1"/>
        </a:solidFill>
        <a:latin typeface="Calibri" pitchFamily="34" charset="0"/>
        <a:ea typeface="+mn-ea"/>
        <a:cs typeface="Arial" charset="0"/>
      </a:defRPr>
    </a:lvl8pPr>
    <a:lvl9pPr marL="3657600" algn="l" defTabSz="914400" rtl="0" eaLnBrk="1" latinLnBrk="0" hangingPunct="1">
      <a:defRPr kern="1200">
        <a:solidFill>
          <a:schemeClr val="tx1"/>
        </a:solidFill>
        <a:latin typeface="Calibri" pitchFamily="34"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7F7F7F"/>
    <a:srgbClr val="4F9751"/>
    <a:srgbClr val="1F497D"/>
    <a:srgbClr val="696969"/>
    <a:srgbClr val="B2B2B2"/>
    <a:srgbClr val="FFFF00"/>
    <a:srgbClr val="009900"/>
    <a:srgbClr val="C0C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041" autoAdjust="0"/>
  </p:normalViewPr>
  <p:slideViewPr>
    <p:cSldViewPr snapToGrid="0">
      <p:cViewPr varScale="1">
        <p:scale>
          <a:sx n="115" d="100"/>
          <a:sy n="115" d="100"/>
        </p:scale>
        <p:origin x="1476" y="108"/>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hr-BA"/>
          </a:p>
        </p:txBody>
      </p:sp>
      <p:sp>
        <p:nvSpPr>
          <p:cNvPr id="3" name="Date Placeholder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93552F7D-F668-40F4-A3F7-BD01974A0E9D}" type="datetimeFigureOut">
              <a:rPr lang="hr-BA" smtClean="0"/>
              <a:t>21.05.2018.</a:t>
            </a:fld>
            <a:endParaRPr lang="hr-BA"/>
          </a:p>
        </p:txBody>
      </p:sp>
      <p:sp>
        <p:nvSpPr>
          <p:cNvPr id="4" name="Footer Placeholder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hr-BA"/>
          </a:p>
        </p:txBody>
      </p:sp>
      <p:sp>
        <p:nvSpPr>
          <p:cNvPr id="5" name="Slide Number Placeholder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A59C745E-01D7-4B19-AF03-5A6D0FCA910D}" type="slidenum">
              <a:rPr lang="hr-BA" smtClean="0"/>
              <a:t>‹#›</a:t>
            </a:fld>
            <a:endParaRPr lang="hr-BA"/>
          </a:p>
        </p:txBody>
      </p:sp>
    </p:spTree>
    <p:extLst>
      <p:ext uri="{BB962C8B-B14F-4D97-AF65-F5344CB8AC3E}">
        <p14:creationId xmlns:p14="http://schemas.microsoft.com/office/powerpoint/2010/main" val="77663245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14.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5.png>
</file>

<file path=ppt/media/image3.jpe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6411"/>
          </a:xfrm>
          <a:prstGeom prst="rect">
            <a:avLst/>
          </a:prstGeom>
        </p:spPr>
        <p:txBody>
          <a:bodyPr vert="horz" lIns="91440" tIns="45720" rIns="91440" bIns="45720" rtlCol="0"/>
          <a:lstStyle>
            <a:lvl1pPr algn="r">
              <a:defRPr sz="1200"/>
            </a:lvl1pPr>
          </a:lstStyle>
          <a:p>
            <a:fld id="{770BD311-196A-45E2-A9B8-227934A99DF1}" type="datetimeFigureOut">
              <a:rPr lang="en-US" smtClean="0"/>
              <a:t>5/21/2018</a:t>
            </a:fld>
            <a:endParaRPr lang="en-US"/>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430091"/>
            <a:ext cx="2945659" cy="49641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3" y="9430091"/>
            <a:ext cx="2945659" cy="496411"/>
          </a:xfrm>
          <a:prstGeom prst="rect">
            <a:avLst/>
          </a:prstGeom>
        </p:spPr>
        <p:txBody>
          <a:bodyPr vert="horz" lIns="91440" tIns="45720" rIns="91440" bIns="45720" rtlCol="0" anchor="b"/>
          <a:lstStyle>
            <a:lvl1pPr algn="r">
              <a:defRPr sz="1200"/>
            </a:lvl1pPr>
          </a:lstStyle>
          <a:p>
            <a:fld id="{F0282F69-6CD6-4349-8579-1B7D032BC079}" type="slidenum">
              <a:rPr lang="en-US" smtClean="0"/>
              <a:t>‹#›</a:t>
            </a:fld>
            <a:endParaRPr lang="en-US"/>
          </a:p>
        </p:txBody>
      </p:sp>
    </p:spTree>
    <p:extLst>
      <p:ext uri="{BB962C8B-B14F-4D97-AF65-F5344CB8AC3E}">
        <p14:creationId xmlns:p14="http://schemas.microsoft.com/office/powerpoint/2010/main" val="888686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7575" y="744538"/>
            <a:ext cx="4962525" cy="3722687"/>
          </a:xfrm>
        </p:spPr>
      </p:sp>
      <p:sp>
        <p:nvSpPr>
          <p:cNvPr id="3" name="Notes Placeholder 2"/>
          <p:cNvSpPr>
            <a:spLocks noGrp="1"/>
          </p:cNvSpPr>
          <p:nvPr>
            <p:ph type="body" idx="1"/>
          </p:nvPr>
        </p:nvSpPr>
        <p:spPr/>
        <p:txBody>
          <a:bodyPr/>
          <a:lstStyle/>
          <a:p>
            <a:endParaRPr lang="hr-HR"/>
          </a:p>
        </p:txBody>
      </p:sp>
      <p:sp>
        <p:nvSpPr>
          <p:cNvPr id="4" name="Slide Number Placeholder 3"/>
          <p:cNvSpPr>
            <a:spLocks noGrp="1"/>
          </p:cNvSpPr>
          <p:nvPr>
            <p:ph type="sldNum" sz="quarter" idx="10"/>
          </p:nvPr>
        </p:nvSpPr>
        <p:spPr/>
        <p:txBody>
          <a:bodyPr/>
          <a:lstStyle/>
          <a:p>
            <a:fld id="{8905BACC-D375-49FC-911B-EF24970D5446}" type="slidenum">
              <a:rPr lang="hr-HR" smtClean="0"/>
              <a:t>1</a:t>
            </a:fld>
            <a:endParaRPr lang="hr-HR"/>
          </a:p>
        </p:txBody>
      </p:sp>
    </p:spTree>
    <p:extLst>
      <p:ext uri="{BB962C8B-B14F-4D97-AF65-F5344CB8AC3E}">
        <p14:creationId xmlns:p14="http://schemas.microsoft.com/office/powerpoint/2010/main" val="3844859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hr-H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hr-HR"/>
          </a:p>
        </p:txBody>
      </p:sp>
      <p:sp>
        <p:nvSpPr>
          <p:cNvPr id="4" name="Date Placeholder 3"/>
          <p:cNvSpPr>
            <a:spLocks noGrp="1"/>
          </p:cNvSpPr>
          <p:nvPr>
            <p:ph type="dt" sz="half" idx="10"/>
          </p:nvPr>
        </p:nvSpPr>
        <p:spPr/>
        <p:txBody>
          <a:bodyPr/>
          <a:lstStyle>
            <a:lvl1pPr>
              <a:defRPr/>
            </a:lvl1pPr>
          </a:lstStyle>
          <a:p>
            <a:pPr>
              <a:defRPr/>
            </a:pPr>
            <a:fld id="{FA4E1E03-2D23-449B-8616-C14EE678BC82}"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A9DA49DB-6967-4B0E-AC43-751D0026E287}" type="slidenum">
              <a:rPr lang="hr-HR"/>
              <a:pPr>
                <a:defRPr/>
              </a:pPr>
              <a:t>‹#›</a:t>
            </a:fld>
            <a:endParaRPr lang="hr-HR"/>
          </a:p>
        </p:txBody>
      </p:sp>
    </p:spTree>
    <p:extLst>
      <p:ext uri="{BB962C8B-B14F-4D97-AF65-F5344CB8AC3E}">
        <p14:creationId xmlns:p14="http://schemas.microsoft.com/office/powerpoint/2010/main" val="948758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r-H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Date Placeholder 3"/>
          <p:cNvSpPr>
            <a:spLocks noGrp="1"/>
          </p:cNvSpPr>
          <p:nvPr>
            <p:ph type="dt" sz="half" idx="10"/>
          </p:nvPr>
        </p:nvSpPr>
        <p:spPr/>
        <p:txBody>
          <a:bodyPr/>
          <a:lstStyle>
            <a:lvl1pPr>
              <a:defRPr/>
            </a:lvl1pPr>
          </a:lstStyle>
          <a:p>
            <a:pPr>
              <a:defRPr/>
            </a:pPr>
            <a:fld id="{ED98EF88-292B-4FD5-8834-A1687B7D05A1}"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CA552E65-0A7B-4394-AAA6-8E4129BBACCC}" type="slidenum">
              <a:rPr lang="hr-HR"/>
              <a:pPr>
                <a:defRPr/>
              </a:pPr>
              <a:t>‹#›</a:t>
            </a:fld>
            <a:endParaRPr lang="hr-HR"/>
          </a:p>
        </p:txBody>
      </p:sp>
    </p:spTree>
    <p:extLst>
      <p:ext uri="{BB962C8B-B14F-4D97-AF65-F5344CB8AC3E}">
        <p14:creationId xmlns:p14="http://schemas.microsoft.com/office/powerpoint/2010/main" val="205511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hr-H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Date Placeholder 3"/>
          <p:cNvSpPr>
            <a:spLocks noGrp="1"/>
          </p:cNvSpPr>
          <p:nvPr>
            <p:ph type="dt" sz="half" idx="10"/>
          </p:nvPr>
        </p:nvSpPr>
        <p:spPr/>
        <p:txBody>
          <a:bodyPr/>
          <a:lstStyle>
            <a:lvl1pPr>
              <a:defRPr/>
            </a:lvl1pPr>
          </a:lstStyle>
          <a:p>
            <a:pPr>
              <a:defRPr/>
            </a:pPr>
            <a:fld id="{6E85AE5B-885A-4E70-81C1-2BD9B9F994F9}"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2620264E-E2D6-4587-8C0A-E6FC1BC8083D}" type="slidenum">
              <a:rPr lang="hr-HR"/>
              <a:pPr>
                <a:defRPr/>
              </a:pPr>
              <a:t>‹#›</a:t>
            </a:fld>
            <a:endParaRPr lang="hr-HR"/>
          </a:p>
        </p:txBody>
      </p:sp>
    </p:spTree>
    <p:extLst>
      <p:ext uri="{BB962C8B-B14F-4D97-AF65-F5344CB8AC3E}">
        <p14:creationId xmlns:p14="http://schemas.microsoft.com/office/powerpoint/2010/main" val="2511802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r-H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Date Placeholder 3"/>
          <p:cNvSpPr>
            <a:spLocks noGrp="1"/>
          </p:cNvSpPr>
          <p:nvPr>
            <p:ph type="dt" sz="half" idx="10"/>
          </p:nvPr>
        </p:nvSpPr>
        <p:spPr/>
        <p:txBody>
          <a:bodyPr/>
          <a:lstStyle>
            <a:lvl1pPr>
              <a:defRPr/>
            </a:lvl1pPr>
          </a:lstStyle>
          <a:p>
            <a:pPr>
              <a:defRPr/>
            </a:pPr>
            <a:fld id="{E98EBB73-B78F-45DD-BF06-7B90B73175E1}"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60743F40-157C-4097-B33E-49A278C4E3AD}" type="slidenum">
              <a:rPr lang="hr-HR"/>
              <a:pPr>
                <a:defRPr/>
              </a:pPr>
              <a:t>‹#›</a:t>
            </a:fld>
            <a:endParaRPr lang="hr-HR"/>
          </a:p>
        </p:txBody>
      </p:sp>
    </p:spTree>
    <p:extLst>
      <p:ext uri="{BB962C8B-B14F-4D97-AF65-F5344CB8AC3E}">
        <p14:creationId xmlns:p14="http://schemas.microsoft.com/office/powerpoint/2010/main" val="479041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hr-H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0A6E5114-5D7D-4AF6-9746-6B0DDD3425A9}" type="datetimeFigureOut">
              <a:rPr lang="hr-HR"/>
              <a:pPr>
                <a:defRPr/>
              </a:pPr>
              <a:t>21.5.2018.</a:t>
            </a:fld>
            <a:endParaRPr lang="hr-HR"/>
          </a:p>
        </p:txBody>
      </p:sp>
      <p:sp>
        <p:nvSpPr>
          <p:cNvPr id="5" name="Footer Placeholder 4"/>
          <p:cNvSpPr>
            <a:spLocks noGrp="1"/>
          </p:cNvSpPr>
          <p:nvPr>
            <p:ph type="ftr" sz="quarter" idx="11"/>
          </p:nvPr>
        </p:nvSpPr>
        <p:spPr/>
        <p:txBody>
          <a:bodyPr/>
          <a:lstStyle>
            <a:lvl1pPr>
              <a:defRPr/>
            </a:lvl1pPr>
          </a:lstStyle>
          <a:p>
            <a:pPr>
              <a:defRPr/>
            </a:pPr>
            <a:endParaRPr lang="hr-HR"/>
          </a:p>
        </p:txBody>
      </p:sp>
      <p:sp>
        <p:nvSpPr>
          <p:cNvPr id="6" name="Slide Number Placeholder 5"/>
          <p:cNvSpPr>
            <a:spLocks noGrp="1"/>
          </p:cNvSpPr>
          <p:nvPr>
            <p:ph type="sldNum" sz="quarter" idx="12"/>
          </p:nvPr>
        </p:nvSpPr>
        <p:spPr/>
        <p:txBody>
          <a:bodyPr/>
          <a:lstStyle>
            <a:lvl1pPr>
              <a:defRPr/>
            </a:lvl1pPr>
          </a:lstStyle>
          <a:p>
            <a:pPr>
              <a:defRPr/>
            </a:pPr>
            <a:fld id="{C4BAD9FF-E165-46B8-81D5-6DA4411175F8}" type="slidenum">
              <a:rPr lang="hr-HR"/>
              <a:pPr>
                <a:defRPr/>
              </a:pPr>
              <a:t>‹#›</a:t>
            </a:fld>
            <a:endParaRPr lang="hr-HR"/>
          </a:p>
        </p:txBody>
      </p:sp>
    </p:spTree>
    <p:extLst>
      <p:ext uri="{BB962C8B-B14F-4D97-AF65-F5344CB8AC3E}">
        <p14:creationId xmlns:p14="http://schemas.microsoft.com/office/powerpoint/2010/main" val="1276460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r-H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5" name="Date Placeholder 3"/>
          <p:cNvSpPr>
            <a:spLocks noGrp="1"/>
          </p:cNvSpPr>
          <p:nvPr>
            <p:ph type="dt" sz="half" idx="10"/>
          </p:nvPr>
        </p:nvSpPr>
        <p:spPr/>
        <p:txBody>
          <a:bodyPr/>
          <a:lstStyle>
            <a:lvl1pPr>
              <a:defRPr/>
            </a:lvl1pPr>
          </a:lstStyle>
          <a:p>
            <a:pPr>
              <a:defRPr/>
            </a:pPr>
            <a:fld id="{A26E151B-80B0-4BD5-BC65-DEFB5EDEADBA}" type="datetimeFigureOut">
              <a:rPr lang="hr-HR"/>
              <a:pPr>
                <a:defRPr/>
              </a:pPr>
              <a:t>21.5.2018.</a:t>
            </a:fld>
            <a:endParaRPr lang="hr-HR"/>
          </a:p>
        </p:txBody>
      </p:sp>
      <p:sp>
        <p:nvSpPr>
          <p:cNvPr id="6" name="Footer Placeholder 4"/>
          <p:cNvSpPr>
            <a:spLocks noGrp="1"/>
          </p:cNvSpPr>
          <p:nvPr>
            <p:ph type="ftr" sz="quarter" idx="11"/>
          </p:nvPr>
        </p:nvSpPr>
        <p:spPr/>
        <p:txBody>
          <a:bodyPr/>
          <a:lstStyle>
            <a:lvl1pPr>
              <a:defRPr/>
            </a:lvl1pPr>
          </a:lstStyle>
          <a:p>
            <a:pPr>
              <a:defRPr/>
            </a:pPr>
            <a:endParaRPr lang="hr-HR"/>
          </a:p>
        </p:txBody>
      </p:sp>
      <p:sp>
        <p:nvSpPr>
          <p:cNvPr id="7" name="Slide Number Placeholder 5"/>
          <p:cNvSpPr>
            <a:spLocks noGrp="1"/>
          </p:cNvSpPr>
          <p:nvPr>
            <p:ph type="sldNum" sz="quarter" idx="12"/>
          </p:nvPr>
        </p:nvSpPr>
        <p:spPr/>
        <p:txBody>
          <a:bodyPr/>
          <a:lstStyle>
            <a:lvl1pPr>
              <a:defRPr/>
            </a:lvl1pPr>
          </a:lstStyle>
          <a:p>
            <a:pPr>
              <a:defRPr/>
            </a:pPr>
            <a:fld id="{76367100-B09E-411F-9EA7-1DDCB864CBD8}" type="slidenum">
              <a:rPr lang="hr-HR"/>
              <a:pPr>
                <a:defRPr/>
              </a:pPr>
              <a:t>‹#›</a:t>
            </a:fld>
            <a:endParaRPr lang="hr-HR"/>
          </a:p>
        </p:txBody>
      </p:sp>
    </p:spTree>
    <p:extLst>
      <p:ext uri="{BB962C8B-B14F-4D97-AF65-F5344CB8AC3E}">
        <p14:creationId xmlns:p14="http://schemas.microsoft.com/office/powerpoint/2010/main" val="2312186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hr-H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7" name="Date Placeholder 3"/>
          <p:cNvSpPr>
            <a:spLocks noGrp="1"/>
          </p:cNvSpPr>
          <p:nvPr>
            <p:ph type="dt" sz="half" idx="10"/>
          </p:nvPr>
        </p:nvSpPr>
        <p:spPr/>
        <p:txBody>
          <a:bodyPr/>
          <a:lstStyle>
            <a:lvl1pPr>
              <a:defRPr/>
            </a:lvl1pPr>
          </a:lstStyle>
          <a:p>
            <a:pPr>
              <a:defRPr/>
            </a:pPr>
            <a:fld id="{3827BD7F-8C17-4B89-99E5-0D3D10127432}" type="datetimeFigureOut">
              <a:rPr lang="hr-HR"/>
              <a:pPr>
                <a:defRPr/>
              </a:pPr>
              <a:t>21.5.2018.</a:t>
            </a:fld>
            <a:endParaRPr lang="hr-HR"/>
          </a:p>
        </p:txBody>
      </p:sp>
      <p:sp>
        <p:nvSpPr>
          <p:cNvPr id="8" name="Footer Placeholder 4"/>
          <p:cNvSpPr>
            <a:spLocks noGrp="1"/>
          </p:cNvSpPr>
          <p:nvPr>
            <p:ph type="ftr" sz="quarter" idx="11"/>
          </p:nvPr>
        </p:nvSpPr>
        <p:spPr/>
        <p:txBody>
          <a:bodyPr/>
          <a:lstStyle>
            <a:lvl1pPr>
              <a:defRPr/>
            </a:lvl1pPr>
          </a:lstStyle>
          <a:p>
            <a:pPr>
              <a:defRPr/>
            </a:pPr>
            <a:endParaRPr lang="hr-HR"/>
          </a:p>
        </p:txBody>
      </p:sp>
      <p:sp>
        <p:nvSpPr>
          <p:cNvPr id="9" name="Slide Number Placeholder 5"/>
          <p:cNvSpPr>
            <a:spLocks noGrp="1"/>
          </p:cNvSpPr>
          <p:nvPr>
            <p:ph type="sldNum" sz="quarter" idx="12"/>
          </p:nvPr>
        </p:nvSpPr>
        <p:spPr/>
        <p:txBody>
          <a:bodyPr/>
          <a:lstStyle>
            <a:lvl1pPr>
              <a:defRPr/>
            </a:lvl1pPr>
          </a:lstStyle>
          <a:p>
            <a:pPr>
              <a:defRPr/>
            </a:pPr>
            <a:fld id="{75F8A32B-3929-4234-A6A5-CD39D5EB939A}" type="slidenum">
              <a:rPr lang="hr-HR"/>
              <a:pPr>
                <a:defRPr/>
              </a:pPr>
              <a:t>‹#›</a:t>
            </a:fld>
            <a:endParaRPr lang="hr-HR"/>
          </a:p>
        </p:txBody>
      </p:sp>
    </p:spTree>
    <p:extLst>
      <p:ext uri="{BB962C8B-B14F-4D97-AF65-F5344CB8AC3E}">
        <p14:creationId xmlns:p14="http://schemas.microsoft.com/office/powerpoint/2010/main" val="1417887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r-HR"/>
          </a:p>
        </p:txBody>
      </p:sp>
      <p:sp>
        <p:nvSpPr>
          <p:cNvPr id="3" name="Date Placeholder 3"/>
          <p:cNvSpPr>
            <a:spLocks noGrp="1"/>
          </p:cNvSpPr>
          <p:nvPr>
            <p:ph type="dt" sz="half" idx="10"/>
          </p:nvPr>
        </p:nvSpPr>
        <p:spPr/>
        <p:txBody>
          <a:bodyPr/>
          <a:lstStyle>
            <a:lvl1pPr>
              <a:defRPr/>
            </a:lvl1pPr>
          </a:lstStyle>
          <a:p>
            <a:pPr>
              <a:defRPr/>
            </a:pPr>
            <a:fld id="{06C881A7-652E-40C7-A902-F6437C6A621D}" type="datetimeFigureOut">
              <a:rPr lang="hr-HR"/>
              <a:pPr>
                <a:defRPr/>
              </a:pPr>
              <a:t>21.5.2018.</a:t>
            </a:fld>
            <a:endParaRPr lang="hr-HR"/>
          </a:p>
        </p:txBody>
      </p:sp>
      <p:sp>
        <p:nvSpPr>
          <p:cNvPr id="4" name="Footer Placeholder 4"/>
          <p:cNvSpPr>
            <a:spLocks noGrp="1"/>
          </p:cNvSpPr>
          <p:nvPr>
            <p:ph type="ftr" sz="quarter" idx="11"/>
          </p:nvPr>
        </p:nvSpPr>
        <p:spPr/>
        <p:txBody>
          <a:bodyPr/>
          <a:lstStyle>
            <a:lvl1pPr>
              <a:defRPr/>
            </a:lvl1pPr>
          </a:lstStyle>
          <a:p>
            <a:pPr>
              <a:defRPr/>
            </a:pPr>
            <a:endParaRPr lang="hr-HR"/>
          </a:p>
        </p:txBody>
      </p:sp>
      <p:sp>
        <p:nvSpPr>
          <p:cNvPr id="5" name="Slide Number Placeholder 5"/>
          <p:cNvSpPr>
            <a:spLocks noGrp="1"/>
          </p:cNvSpPr>
          <p:nvPr>
            <p:ph type="sldNum" sz="quarter" idx="12"/>
          </p:nvPr>
        </p:nvSpPr>
        <p:spPr/>
        <p:txBody>
          <a:bodyPr/>
          <a:lstStyle>
            <a:lvl1pPr>
              <a:defRPr/>
            </a:lvl1pPr>
          </a:lstStyle>
          <a:p>
            <a:pPr>
              <a:defRPr/>
            </a:pPr>
            <a:fld id="{E1D93FFD-794A-4573-BD39-3E3A59F3948E}" type="slidenum">
              <a:rPr lang="hr-HR"/>
              <a:pPr>
                <a:defRPr/>
              </a:pPr>
              <a:t>‹#›</a:t>
            </a:fld>
            <a:endParaRPr lang="hr-HR"/>
          </a:p>
        </p:txBody>
      </p:sp>
    </p:spTree>
    <p:extLst>
      <p:ext uri="{BB962C8B-B14F-4D97-AF65-F5344CB8AC3E}">
        <p14:creationId xmlns:p14="http://schemas.microsoft.com/office/powerpoint/2010/main" val="4021949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C097B010-949B-4A93-B10D-CED45F8A8D5C}" type="datetimeFigureOut">
              <a:rPr lang="hr-HR"/>
              <a:pPr>
                <a:defRPr/>
              </a:pPr>
              <a:t>21.5.2018.</a:t>
            </a:fld>
            <a:endParaRPr lang="hr-HR"/>
          </a:p>
        </p:txBody>
      </p:sp>
      <p:sp>
        <p:nvSpPr>
          <p:cNvPr id="3" name="Footer Placeholder 4"/>
          <p:cNvSpPr>
            <a:spLocks noGrp="1"/>
          </p:cNvSpPr>
          <p:nvPr>
            <p:ph type="ftr" sz="quarter" idx="11"/>
          </p:nvPr>
        </p:nvSpPr>
        <p:spPr/>
        <p:txBody>
          <a:bodyPr/>
          <a:lstStyle>
            <a:lvl1pPr>
              <a:defRPr/>
            </a:lvl1pPr>
          </a:lstStyle>
          <a:p>
            <a:pPr>
              <a:defRPr/>
            </a:pPr>
            <a:endParaRPr lang="hr-HR"/>
          </a:p>
        </p:txBody>
      </p:sp>
      <p:sp>
        <p:nvSpPr>
          <p:cNvPr id="4" name="Slide Number Placeholder 5"/>
          <p:cNvSpPr>
            <a:spLocks noGrp="1"/>
          </p:cNvSpPr>
          <p:nvPr>
            <p:ph type="sldNum" sz="quarter" idx="12"/>
          </p:nvPr>
        </p:nvSpPr>
        <p:spPr/>
        <p:txBody>
          <a:bodyPr/>
          <a:lstStyle>
            <a:lvl1pPr>
              <a:defRPr/>
            </a:lvl1pPr>
          </a:lstStyle>
          <a:p>
            <a:pPr>
              <a:defRPr/>
            </a:pPr>
            <a:fld id="{FFA6BF07-6BC4-45A2-846C-A2F95AEB42B7}" type="slidenum">
              <a:rPr lang="hr-HR"/>
              <a:pPr>
                <a:defRPr/>
              </a:pPr>
              <a:t>‹#›</a:t>
            </a:fld>
            <a:endParaRPr lang="hr-HR"/>
          </a:p>
        </p:txBody>
      </p:sp>
    </p:spTree>
    <p:extLst>
      <p:ext uri="{BB962C8B-B14F-4D97-AF65-F5344CB8AC3E}">
        <p14:creationId xmlns:p14="http://schemas.microsoft.com/office/powerpoint/2010/main" val="1202700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hr-H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0F5DFA54-26AC-4D19-BB51-46115E534C24}" type="datetimeFigureOut">
              <a:rPr lang="hr-HR"/>
              <a:pPr>
                <a:defRPr/>
              </a:pPr>
              <a:t>21.5.2018.</a:t>
            </a:fld>
            <a:endParaRPr lang="hr-HR"/>
          </a:p>
        </p:txBody>
      </p:sp>
      <p:sp>
        <p:nvSpPr>
          <p:cNvPr id="6" name="Footer Placeholder 4"/>
          <p:cNvSpPr>
            <a:spLocks noGrp="1"/>
          </p:cNvSpPr>
          <p:nvPr>
            <p:ph type="ftr" sz="quarter" idx="11"/>
          </p:nvPr>
        </p:nvSpPr>
        <p:spPr/>
        <p:txBody>
          <a:bodyPr/>
          <a:lstStyle>
            <a:lvl1pPr>
              <a:defRPr/>
            </a:lvl1pPr>
          </a:lstStyle>
          <a:p>
            <a:pPr>
              <a:defRPr/>
            </a:pPr>
            <a:endParaRPr lang="hr-HR"/>
          </a:p>
        </p:txBody>
      </p:sp>
      <p:sp>
        <p:nvSpPr>
          <p:cNvPr id="7" name="Slide Number Placeholder 5"/>
          <p:cNvSpPr>
            <a:spLocks noGrp="1"/>
          </p:cNvSpPr>
          <p:nvPr>
            <p:ph type="sldNum" sz="quarter" idx="12"/>
          </p:nvPr>
        </p:nvSpPr>
        <p:spPr/>
        <p:txBody>
          <a:bodyPr/>
          <a:lstStyle>
            <a:lvl1pPr>
              <a:defRPr/>
            </a:lvl1pPr>
          </a:lstStyle>
          <a:p>
            <a:pPr>
              <a:defRPr/>
            </a:pPr>
            <a:fld id="{0A9E8B5B-C891-4A71-9723-7AAF03BC2970}" type="slidenum">
              <a:rPr lang="hr-HR"/>
              <a:pPr>
                <a:defRPr/>
              </a:pPr>
              <a:t>‹#›</a:t>
            </a:fld>
            <a:endParaRPr lang="hr-HR"/>
          </a:p>
        </p:txBody>
      </p:sp>
    </p:spTree>
    <p:extLst>
      <p:ext uri="{BB962C8B-B14F-4D97-AF65-F5344CB8AC3E}">
        <p14:creationId xmlns:p14="http://schemas.microsoft.com/office/powerpoint/2010/main" val="1173151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hr-H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hr-HR"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B05B8ECB-C1E4-4080-8F08-1C300240A8B7}" type="datetimeFigureOut">
              <a:rPr lang="hr-HR"/>
              <a:pPr>
                <a:defRPr/>
              </a:pPr>
              <a:t>21.5.2018.</a:t>
            </a:fld>
            <a:endParaRPr lang="hr-HR"/>
          </a:p>
        </p:txBody>
      </p:sp>
      <p:sp>
        <p:nvSpPr>
          <p:cNvPr id="6" name="Footer Placeholder 4"/>
          <p:cNvSpPr>
            <a:spLocks noGrp="1"/>
          </p:cNvSpPr>
          <p:nvPr>
            <p:ph type="ftr" sz="quarter" idx="11"/>
          </p:nvPr>
        </p:nvSpPr>
        <p:spPr/>
        <p:txBody>
          <a:bodyPr/>
          <a:lstStyle>
            <a:lvl1pPr>
              <a:defRPr/>
            </a:lvl1pPr>
          </a:lstStyle>
          <a:p>
            <a:pPr>
              <a:defRPr/>
            </a:pPr>
            <a:endParaRPr lang="hr-HR"/>
          </a:p>
        </p:txBody>
      </p:sp>
      <p:sp>
        <p:nvSpPr>
          <p:cNvPr id="7" name="Slide Number Placeholder 5"/>
          <p:cNvSpPr>
            <a:spLocks noGrp="1"/>
          </p:cNvSpPr>
          <p:nvPr>
            <p:ph type="sldNum" sz="quarter" idx="12"/>
          </p:nvPr>
        </p:nvSpPr>
        <p:spPr/>
        <p:txBody>
          <a:bodyPr/>
          <a:lstStyle>
            <a:lvl1pPr>
              <a:defRPr/>
            </a:lvl1pPr>
          </a:lstStyle>
          <a:p>
            <a:pPr>
              <a:defRPr/>
            </a:pPr>
            <a:fld id="{9E5DD575-CA7E-48E2-93AD-648CB6706CC3}" type="slidenum">
              <a:rPr lang="hr-HR"/>
              <a:pPr>
                <a:defRPr/>
              </a:pPr>
              <a:t>‹#›</a:t>
            </a:fld>
            <a:endParaRPr lang="hr-HR"/>
          </a:p>
        </p:txBody>
      </p:sp>
    </p:spTree>
    <p:extLst>
      <p:ext uri="{BB962C8B-B14F-4D97-AF65-F5344CB8AC3E}">
        <p14:creationId xmlns:p14="http://schemas.microsoft.com/office/powerpoint/2010/main" val="3918004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hr-HR" smtClean="0"/>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r-HR"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753474D1-9081-497D-8274-ABA530FB002C}" type="datetimeFigureOut">
              <a:rPr lang="hr-HR"/>
              <a:pPr>
                <a:defRPr/>
              </a:pPr>
              <a:t>21.5.2018.</a:t>
            </a:fld>
            <a:endParaRPr lang="hr-H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hr-H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CD486A0B-6466-44A0-A6B7-FAB9B128BBF1}" type="slidenum">
              <a:rPr lang="hr-HR"/>
              <a:pPr>
                <a:defRPr/>
              </a:pPr>
              <a:t>‹#›</a:t>
            </a:fld>
            <a:endParaRPr lang="hr-HR"/>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narodne-novine.nn.hr/clanci/sluzbeni/2017_08_79_1967.html"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narodne-novine.nn.hr/clanci/sluzbeni/2016_01_3_23.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narodne-novine.nn.hr/clanci/sluzbeni/2016_01_3_23.html"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hyperlink" Target="http://narodne-novine.nn.hr/clanci/sluzbeni/2012_10_117_2521.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narodne-novine.nn.hr/clanci/sluzbeni/2012_10_117_2521.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hyperlink" Target="http://narodne-novine.nn.hr/clanci/sluzbeni/2014_01_1_24.htm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narodne-novine.nn.hr/clanci/sluzbeni/2014_01_1_24.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hyperlink" Target="http://narodne-novine.nn.hr/clanci/sluzbeni/2014_01_1_24.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hyperlink" Target="http://narodne-novine.nn.hr/clanci/sluzbeni/2016_07_65_1598.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narodne-novine.nn.hr/clanci/sluzbeni/2016_07_65_1598.htm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narodne-novine.nn.hr/clanci/sluzbeni/2016_08_73_1746.html"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hyperlink" Target="http://eur-lex.europa.eu/legal-content/en/TXT/?uri=CELEX:32015L1480" TargetMode="External"/><Relationship Id="rId3" Type="http://schemas.openxmlformats.org/officeDocument/2006/relationships/image" Target="../media/image10.jpeg"/><Relationship Id="rId7" Type="http://schemas.openxmlformats.org/officeDocument/2006/relationships/hyperlink" Target="http://eur-lex.europa.eu/legal-content/HR/TXT/PDF/?uri=CELEX:32004L0107&amp;from=EN" TargetMode="Externa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eur-lex.europa.eu/legal-content/EN/TXT/?uri=CELEX:32004L0107" TargetMode="External"/><Relationship Id="rId11" Type="http://schemas.openxmlformats.org/officeDocument/2006/relationships/hyperlink" Target="http://eur-lex.europa.eu/legal-content/HR/TXT/PDF/?uri=CELEX:32011D0850&amp;from=EN" TargetMode="External"/><Relationship Id="rId5" Type="http://schemas.openxmlformats.org/officeDocument/2006/relationships/hyperlink" Target="http://www.europarl.europa.eu/meetdocs/2014_2019/plmrep/COMMITTEES/ENVI/DV/2016/06-15/CELEX_32008L0050_HR.pdf" TargetMode="External"/><Relationship Id="rId10" Type="http://schemas.openxmlformats.org/officeDocument/2006/relationships/hyperlink" Target="http://eur-lex.europa.eu/legal-content/EN/ALL/?uri=CELEX:32011D0850" TargetMode="External"/><Relationship Id="rId4" Type="http://schemas.openxmlformats.org/officeDocument/2006/relationships/hyperlink" Target="http://eur-lex.europa.eu/legal-content/EN/ALL/?uri=celex:32008L0050" TargetMode="External"/><Relationship Id="rId9" Type="http://schemas.openxmlformats.org/officeDocument/2006/relationships/hyperlink" Target="http://eur-lex.europa.eu/legal-content/HR/TXT/PDF/?uri=CELEX:32015L1480&amp;from=en"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10.jpeg"/></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hemeOverride" Target="../theme/themeOverride3.xml"/><Relationship Id="rId4" Type="http://schemas.openxmlformats.org/officeDocument/2006/relationships/image" Target="../media/image10.jpeg"/></Relationships>
</file>

<file path=ppt/slides/_rels/slide3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hyperlink" Target="http://www.mzoip.hr/hr/okolis/propisi-i-medunarodni-ugovorixxxxx.html" TargetMode="Externa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narodne-novine.nn.hr/clanci/sluzbeni/2017_06_61_1381.html" TargetMode="External"/><Relationship Id="rId5" Type="http://schemas.openxmlformats.org/officeDocument/2006/relationships/hyperlink" Target="http://narodne-novine.nn.hr/clanci/sluzbeni/2014_04_47_874.html" TargetMode="External"/><Relationship Id="rId4" Type="http://schemas.openxmlformats.org/officeDocument/2006/relationships/hyperlink" Target="http://narodne-novine.nn.hr/clanci/sluzbeni/2011_11_130_2601.html"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uk-air.defra.gov.uk/interactive-map" TargetMode="External"/><Relationship Id="rId4" Type="http://schemas.openxmlformats.org/officeDocument/2006/relationships/image" Target="../media/image18.png"/></Relationships>
</file>

<file path=ppt/slides/_rels/slide4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uk-air.defra.gov.uk/assets/documents/Data_Validation_and_Ratification_Process_Apr_2017.pdf" TargetMode="External"/><Relationship Id="rId4" Type="http://schemas.openxmlformats.org/officeDocument/2006/relationships/hyperlink" Target="https://uk-air.defra.gov.uk/networks/monitoring-methods?view=eu-standards"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maps.eea.europa.eu/wab/AirQualityZones/" TargetMode="External"/><Relationship Id="rId5" Type="http://schemas.openxmlformats.org/officeDocument/2006/relationships/image" Target="../media/image20.png"/><Relationship Id="rId4" Type="http://schemas.openxmlformats.org/officeDocument/2006/relationships/image" Target="../media/image19.png"/></Relationships>
</file>

<file path=ppt/slides/_rels/slide4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4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4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narodne-novine.nn.hr/clanci/sluzbeni/2011_11_130_2601.html" TargetMode="External"/></Relationships>
</file>

<file path=ppt/slides/_rels/slide5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5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5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www.calitateaer.ro/"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narodne-novine.nn.hr/clanci/sluzbeni/2017_06_61_1381.html" TargetMode="External"/><Relationship Id="rId5" Type="http://schemas.openxmlformats.org/officeDocument/2006/relationships/hyperlink" Target="http://narodne-novine.nn.hr/clanci/sluzbeni/2014_04_47_874.html" TargetMode="External"/><Relationship Id="rId4" Type="http://schemas.openxmlformats.org/officeDocument/2006/relationships/hyperlink" Target="http://narodne-novine.nn.hr/clanci/sluzbeni/2011_11_130_2601.html" TargetMode="External"/></Relationships>
</file>

<file path=ppt/slides/_rels/slide6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hyperlink" Target="http://narodne-novine.nn.hr/clanci/sluzbeni/2017_06_61_1381.html" TargetMode="External"/><Relationship Id="rId5" Type="http://schemas.openxmlformats.org/officeDocument/2006/relationships/hyperlink" Target="http://narodne-novine.nn.hr/clanci/sluzbeni/2014_04_47_874.html" TargetMode="External"/><Relationship Id="rId4" Type="http://schemas.openxmlformats.org/officeDocument/2006/relationships/hyperlink" Target="http://narodne-novine.nn.hr/clanci/sluzbeni/2011_11_130_2601.htm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narodne-novine.nn.hr/clanci/sluzbeni/2017_08_79_1967.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l="12708" r="13582"/>
          <a:stretch/>
        </p:blipFill>
        <p:spPr>
          <a:xfrm>
            <a:off x="0" y="1119116"/>
            <a:ext cx="9136006" cy="4582938"/>
          </a:xfrm>
          <a:prstGeom prst="rect">
            <a:avLst/>
          </a:prstGeom>
        </p:spPr>
      </p:pic>
      <p:sp>
        <p:nvSpPr>
          <p:cNvPr id="3" name="Podnaslov 2"/>
          <p:cNvSpPr>
            <a:spLocks noGrp="1"/>
          </p:cNvSpPr>
          <p:nvPr>
            <p:ph type="subTitle" idx="1"/>
          </p:nvPr>
        </p:nvSpPr>
        <p:spPr>
          <a:xfrm>
            <a:off x="283913" y="1401200"/>
            <a:ext cx="8686160" cy="3873731"/>
          </a:xfrm>
        </p:spPr>
        <p:txBody>
          <a:bodyPr>
            <a:normAutofit/>
          </a:bodyPr>
          <a:lstStyle/>
          <a:p>
            <a:endParaRPr lang="hr-HR" dirty="0" smtClean="0">
              <a:solidFill>
                <a:schemeClr val="bg1"/>
              </a:solidFill>
            </a:endParaRPr>
          </a:p>
          <a:p>
            <a:r>
              <a:rPr lang="en-US" dirty="0">
                <a:solidFill>
                  <a:schemeClr val="bg1"/>
                </a:solidFill>
              </a:rPr>
              <a:t>Enhanced environmental protection inspection for efficient control of air quality monitoring and of all entities under obligation within system of greenhouse gas emission allowance trading, in order to achieve better quality of air in Republic of </a:t>
            </a:r>
            <a:r>
              <a:rPr lang="en-US" dirty="0" smtClean="0">
                <a:solidFill>
                  <a:schemeClr val="bg1"/>
                </a:solidFill>
              </a:rPr>
              <a:t>Croatia</a:t>
            </a:r>
            <a:endParaRPr lang="hr-HR" dirty="0" smtClean="0">
              <a:solidFill>
                <a:schemeClr val="bg1"/>
              </a:solidFill>
            </a:endParaRPr>
          </a:p>
        </p:txBody>
      </p:sp>
      <p:pic>
        <p:nvPicPr>
          <p:cNvPr id="5"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8584" y="101776"/>
            <a:ext cx="1940224" cy="1375727"/>
          </a:xfrm>
          <a:prstGeom prst="rect">
            <a:avLst/>
          </a:prstGeom>
        </p:spPr>
      </p:pic>
      <p:pic>
        <p:nvPicPr>
          <p:cNvPr id="8" name="Slika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307" y="5986075"/>
            <a:ext cx="2079460" cy="871926"/>
          </a:xfrm>
          <a:prstGeom prst="rect">
            <a:avLst/>
          </a:prstGeom>
        </p:spPr>
      </p:pic>
      <p:sp>
        <p:nvSpPr>
          <p:cNvPr id="9" name="Podnaslov 2"/>
          <p:cNvSpPr txBox="1">
            <a:spLocks/>
          </p:cNvSpPr>
          <p:nvPr/>
        </p:nvSpPr>
        <p:spPr>
          <a:xfrm>
            <a:off x="6841375" y="6625760"/>
            <a:ext cx="2294631" cy="290947"/>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000" dirty="0">
                <a:solidFill>
                  <a:schemeClr val="accent1">
                    <a:lumMod val="50000"/>
                  </a:schemeClr>
                </a:solidFill>
              </a:rPr>
              <a:t>This project is funded by the European Union</a:t>
            </a:r>
          </a:p>
          <a:p>
            <a:endParaRPr lang="hr-HR" sz="1000" dirty="0" smtClean="0">
              <a:solidFill>
                <a:schemeClr val="accent1">
                  <a:lumMod val="50000"/>
                </a:schemeClr>
              </a:solidFill>
            </a:endParaRPr>
          </a:p>
          <a:p>
            <a:endParaRPr lang="en-GB" sz="1000" dirty="0">
              <a:solidFill>
                <a:schemeClr val="accent1">
                  <a:lumMod val="50000"/>
                </a:schemeClr>
              </a:solidFill>
            </a:endParaRPr>
          </a:p>
        </p:txBody>
      </p:sp>
      <p:pic>
        <p:nvPicPr>
          <p:cNvPr id="10" name="Slika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85251" y="6029586"/>
            <a:ext cx="857019" cy="618958"/>
          </a:xfrm>
          <a:prstGeom prst="rect">
            <a:avLst/>
          </a:prstGeom>
        </p:spPr>
      </p:pic>
      <p:pic>
        <p:nvPicPr>
          <p:cNvPr id="11" name="Slika 1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477524" y="6005124"/>
            <a:ext cx="1855967" cy="684735"/>
          </a:xfrm>
          <a:prstGeom prst="rect">
            <a:avLst/>
          </a:prstGeom>
        </p:spPr>
      </p:pic>
      <p:pic>
        <p:nvPicPr>
          <p:cNvPr id="12" name="Slika 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829988" y="6039112"/>
            <a:ext cx="674471" cy="701599"/>
          </a:xfrm>
          <a:prstGeom prst="rect">
            <a:avLst/>
          </a:prstGeom>
        </p:spPr>
      </p:pic>
    </p:spTree>
    <p:extLst>
      <p:ext uri="{BB962C8B-B14F-4D97-AF65-F5344CB8AC3E}">
        <p14:creationId xmlns:p14="http://schemas.microsoft.com/office/powerpoint/2010/main" val="5538214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213063" y="1533545"/>
            <a:ext cx="8930937" cy="4667945"/>
          </a:xfrm>
          <a:prstGeom prst="rect">
            <a:avLst/>
          </a:prstGeom>
        </p:spPr>
        <p:txBody>
          <a:bodyPr wrap="square">
            <a:spAutoFit/>
          </a:bodyPr>
          <a:lstStyle/>
          <a:p>
            <a:pPr marL="0" lvl="1">
              <a:spcBef>
                <a:spcPct val="20000"/>
              </a:spcBef>
            </a:pPr>
            <a:r>
              <a:rPr lang="en-US" sz="2400" b="1" dirty="0">
                <a:solidFill>
                  <a:srgbClr val="1F497D"/>
                </a:solidFill>
              </a:rPr>
              <a:t>Ordinance on the Air Quality </a:t>
            </a:r>
            <a:r>
              <a:rPr lang="en-US" sz="2400" b="1" dirty="0" smtClean="0">
                <a:solidFill>
                  <a:srgbClr val="1F497D"/>
                </a:solidFill>
              </a:rPr>
              <a:t>Monitoring</a:t>
            </a:r>
            <a:r>
              <a:rPr lang="hr-HR" sz="2400" b="1" dirty="0" smtClean="0">
                <a:solidFill>
                  <a:srgbClr val="1F497D"/>
                </a:solidFill>
              </a:rPr>
              <a:t> </a:t>
            </a:r>
            <a:r>
              <a:rPr lang="hr-BA" sz="2000" dirty="0" smtClean="0">
                <a:solidFill>
                  <a:srgbClr val="0070C0"/>
                </a:solidFill>
              </a:rPr>
              <a:t>(</a:t>
            </a:r>
            <a:r>
              <a:rPr lang="hr-BA" sz="2000" dirty="0" err="1" smtClean="0">
                <a:solidFill>
                  <a:srgbClr val="0070C0"/>
                </a:solidFill>
              </a:rPr>
              <a:t>Official</a:t>
            </a:r>
            <a:r>
              <a:rPr lang="hr-BA" sz="2000" dirty="0" smtClean="0">
                <a:solidFill>
                  <a:srgbClr val="0070C0"/>
                </a:solidFill>
              </a:rPr>
              <a:t> </a:t>
            </a:r>
            <a:r>
              <a:rPr lang="hr-BA" sz="2000" dirty="0" err="1" smtClean="0">
                <a:solidFill>
                  <a:srgbClr val="0070C0"/>
                </a:solidFill>
              </a:rPr>
              <a:t>Gazette</a:t>
            </a:r>
            <a:r>
              <a:rPr lang="hr-BA" sz="2000" dirty="0"/>
              <a:t> </a:t>
            </a:r>
            <a:r>
              <a:rPr lang="hr-BA" sz="2000" u="sng" dirty="0" smtClean="0">
                <a:hlinkClick r:id="rId4"/>
              </a:rPr>
              <a:t>79/17</a:t>
            </a:r>
            <a:r>
              <a:rPr lang="hr-BA" sz="2000" dirty="0">
                <a:solidFill>
                  <a:srgbClr val="0070C0"/>
                </a:solidFill>
              </a:rPr>
              <a:t>) </a:t>
            </a:r>
            <a:r>
              <a:rPr lang="hr-BA" sz="2000" dirty="0" err="1" smtClean="0">
                <a:solidFill>
                  <a:srgbClr val="0070C0"/>
                </a:solidFill>
              </a:rPr>
              <a:t>stipulates</a:t>
            </a:r>
            <a:r>
              <a:rPr lang="hr-BA" sz="2000" dirty="0" smtClean="0">
                <a:solidFill>
                  <a:srgbClr val="0070C0"/>
                </a:solidFill>
              </a:rPr>
              <a:t> </a:t>
            </a:r>
            <a:r>
              <a:rPr lang="hr-BA" sz="2000" dirty="0" err="1" smtClean="0">
                <a:solidFill>
                  <a:srgbClr val="0070C0"/>
                </a:solidFill>
              </a:rPr>
              <a:t>through</a:t>
            </a:r>
            <a:r>
              <a:rPr lang="hr-BA" sz="2000" dirty="0" smtClean="0">
                <a:solidFill>
                  <a:srgbClr val="0070C0"/>
                </a:solidFill>
              </a:rPr>
              <a:t> </a:t>
            </a:r>
            <a:r>
              <a:rPr lang="hr-BA" sz="2000" dirty="0" err="1" smtClean="0">
                <a:solidFill>
                  <a:srgbClr val="0070C0"/>
                </a:solidFill>
              </a:rPr>
              <a:t>its</a:t>
            </a:r>
            <a:r>
              <a:rPr lang="hr-BA" sz="2000" dirty="0" smtClean="0">
                <a:solidFill>
                  <a:srgbClr val="0070C0"/>
                </a:solidFill>
              </a:rPr>
              <a:t> 6 </a:t>
            </a:r>
            <a:r>
              <a:rPr lang="hr-BA" sz="2000" dirty="0" err="1" smtClean="0">
                <a:solidFill>
                  <a:srgbClr val="0070C0"/>
                </a:solidFill>
              </a:rPr>
              <a:t>chapters</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9 </a:t>
            </a:r>
            <a:r>
              <a:rPr lang="hr-BA" sz="2000" dirty="0" err="1" smtClean="0">
                <a:solidFill>
                  <a:srgbClr val="0070C0"/>
                </a:solidFill>
              </a:rPr>
              <a:t>annexes</a:t>
            </a:r>
            <a:r>
              <a:rPr lang="hr-BA" sz="2000" dirty="0" smtClean="0">
                <a:solidFill>
                  <a:srgbClr val="0070C0"/>
                </a:solidFill>
              </a:rPr>
              <a:t> </a:t>
            </a:r>
            <a:r>
              <a:rPr lang="hr-BA" sz="2000" dirty="0" err="1" smtClean="0">
                <a:solidFill>
                  <a:srgbClr val="0070C0"/>
                </a:solidFill>
              </a:rPr>
              <a:t>following</a:t>
            </a:r>
            <a:r>
              <a:rPr lang="hr-BA" sz="2000" dirty="0" smtClean="0">
                <a:solidFill>
                  <a:srgbClr val="0070C0"/>
                </a:solidFill>
              </a:rPr>
              <a:t> (</a:t>
            </a:r>
            <a:r>
              <a:rPr lang="hr-BA" sz="2000" dirty="0" err="1" smtClean="0">
                <a:solidFill>
                  <a:srgbClr val="0070C0"/>
                </a:solidFill>
              </a:rPr>
              <a:t>continued</a:t>
            </a:r>
            <a:r>
              <a:rPr lang="hr-BA" sz="2000" dirty="0" smtClean="0">
                <a:solidFill>
                  <a:srgbClr val="0070C0"/>
                </a:solidFill>
              </a:rPr>
              <a:t>):</a:t>
            </a:r>
            <a:endParaRPr lang="hr-BA" sz="2000" dirty="0">
              <a:solidFill>
                <a:srgbClr val="0070C0"/>
              </a:solidFill>
            </a:endParaRPr>
          </a:p>
          <a:p>
            <a:pPr marL="342900" lvl="1" indent="-342900">
              <a:spcBef>
                <a:spcPts val="500"/>
              </a:spcBef>
              <a:buFontTx/>
              <a:buChar char="-"/>
            </a:pPr>
            <a:r>
              <a:rPr lang="hr-HR" sz="2000" dirty="0" err="1">
                <a:solidFill>
                  <a:srgbClr val="0070C0"/>
                </a:solidFill>
              </a:rPr>
              <a:t>M</a:t>
            </a:r>
            <a:r>
              <a:rPr lang="hr-HR" sz="2000" dirty="0" err="1" smtClean="0">
                <a:solidFill>
                  <a:srgbClr val="0070C0"/>
                </a:solidFill>
              </a:rPr>
              <a:t>ethod</a:t>
            </a:r>
            <a:r>
              <a:rPr lang="hr-HR" sz="2000" dirty="0" smtClean="0">
                <a:solidFill>
                  <a:srgbClr val="0070C0"/>
                </a:solidFill>
              </a:rPr>
              <a:t> </a:t>
            </a:r>
            <a:r>
              <a:rPr lang="en-US" sz="2000" dirty="0" smtClean="0">
                <a:solidFill>
                  <a:srgbClr val="0070C0"/>
                </a:solidFill>
              </a:rPr>
              <a:t>of </a:t>
            </a:r>
            <a:r>
              <a:rPr lang="en-US" sz="2000" dirty="0">
                <a:solidFill>
                  <a:srgbClr val="0070C0"/>
                </a:solidFill>
              </a:rPr>
              <a:t>measuring the </a:t>
            </a:r>
            <a:r>
              <a:rPr lang="en-US" sz="2000" dirty="0" smtClean="0">
                <a:solidFill>
                  <a:srgbClr val="0070C0"/>
                </a:solidFill>
              </a:rPr>
              <a:t>measurement </a:t>
            </a:r>
            <a:r>
              <a:rPr lang="en-US" sz="2000" dirty="0">
                <a:solidFill>
                  <a:srgbClr val="0070C0"/>
                </a:solidFill>
              </a:rPr>
              <a:t>and </a:t>
            </a:r>
            <a:r>
              <a:rPr lang="en-US" sz="2000" dirty="0" smtClean="0">
                <a:solidFill>
                  <a:srgbClr val="0070C0"/>
                </a:solidFill>
              </a:rPr>
              <a:t>da</a:t>
            </a:r>
            <a:r>
              <a:rPr lang="hr-HR" sz="2000" dirty="0" smtClean="0">
                <a:solidFill>
                  <a:srgbClr val="0070C0"/>
                </a:solidFill>
              </a:rPr>
              <a:t>ta </a:t>
            </a:r>
            <a:r>
              <a:rPr lang="hr-HR" sz="2000" dirty="0" err="1" smtClean="0">
                <a:solidFill>
                  <a:srgbClr val="0070C0"/>
                </a:solidFill>
              </a:rPr>
              <a:t>quality</a:t>
            </a:r>
            <a:r>
              <a:rPr lang="en-US" sz="2000" dirty="0" smtClean="0">
                <a:solidFill>
                  <a:srgbClr val="0070C0"/>
                </a:solidFill>
              </a:rPr>
              <a:t>,</a:t>
            </a:r>
            <a:endParaRPr lang="en-US" sz="2000" dirty="0">
              <a:solidFill>
                <a:srgbClr val="0070C0"/>
              </a:solidFill>
            </a:endParaRPr>
          </a:p>
          <a:p>
            <a:pPr marL="342900" lvl="1" indent="-342900">
              <a:spcBef>
                <a:spcPts val="500"/>
              </a:spcBef>
              <a:buFontTx/>
              <a:buChar char="-"/>
            </a:pPr>
            <a:r>
              <a:rPr lang="hr-HR" sz="2000" dirty="0" smtClean="0">
                <a:solidFill>
                  <a:srgbClr val="0070C0"/>
                </a:solidFill>
              </a:rPr>
              <a:t>M</a:t>
            </a:r>
            <a:r>
              <a:rPr lang="en-US" sz="2000" dirty="0" err="1" smtClean="0">
                <a:solidFill>
                  <a:srgbClr val="0070C0"/>
                </a:solidFill>
              </a:rPr>
              <a:t>ethod</a:t>
            </a:r>
            <a:r>
              <a:rPr lang="en-US" sz="2000" dirty="0" smtClean="0">
                <a:solidFill>
                  <a:srgbClr val="0070C0"/>
                </a:solidFill>
              </a:rPr>
              <a:t> </a:t>
            </a:r>
            <a:r>
              <a:rPr lang="en-US" sz="2000" dirty="0">
                <a:solidFill>
                  <a:srgbClr val="0070C0"/>
                </a:solidFill>
              </a:rPr>
              <a:t>of processing and presentation of results and compliance with Croatian </a:t>
            </a:r>
            <a:r>
              <a:rPr lang="hr-HR" sz="2000" dirty="0" smtClean="0">
                <a:solidFill>
                  <a:srgbClr val="0070C0"/>
                </a:solidFill>
              </a:rPr>
              <a:t>standard</a:t>
            </a:r>
            <a:r>
              <a:rPr lang="en-US" sz="2000" dirty="0" smtClean="0">
                <a:solidFill>
                  <a:srgbClr val="0070C0"/>
                </a:solidFill>
              </a:rPr>
              <a:t>s</a:t>
            </a:r>
            <a:r>
              <a:rPr lang="en-US" sz="2000" dirty="0">
                <a:solidFill>
                  <a:srgbClr val="0070C0"/>
                </a:solidFill>
              </a:rPr>
              <a:t>,</a:t>
            </a:r>
          </a:p>
          <a:p>
            <a:pPr marL="342900" lvl="1" indent="-342900">
              <a:spcBef>
                <a:spcPts val="500"/>
              </a:spcBef>
              <a:buFontTx/>
              <a:buChar char="-"/>
            </a:pPr>
            <a:r>
              <a:rPr lang="hr-HR" sz="2000" dirty="0" err="1" smtClean="0">
                <a:solidFill>
                  <a:srgbClr val="0070C0"/>
                </a:solidFill>
              </a:rPr>
              <a:t>Method</a:t>
            </a:r>
            <a:r>
              <a:rPr lang="hr-HR" sz="2000" dirty="0" smtClean="0">
                <a:solidFill>
                  <a:srgbClr val="0070C0"/>
                </a:solidFill>
              </a:rPr>
              <a:t> </a:t>
            </a:r>
            <a:r>
              <a:rPr lang="en-US" sz="2000" dirty="0" smtClean="0">
                <a:solidFill>
                  <a:srgbClr val="0070C0"/>
                </a:solidFill>
              </a:rPr>
              <a:t>of </a:t>
            </a:r>
            <a:r>
              <a:rPr lang="en-US" sz="2000" dirty="0">
                <a:solidFill>
                  <a:srgbClr val="0070C0"/>
                </a:solidFill>
              </a:rPr>
              <a:t>checking </a:t>
            </a:r>
            <a:r>
              <a:rPr lang="hr-HR" sz="2000" dirty="0" err="1" smtClean="0">
                <a:solidFill>
                  <a:srgbClr val="0070C0"/>
                </a:solidFill>
              </a:rPr>
              <a:t>precision</a:t>
            </a:r>
            <a:r>
              <a:rPr lang="hr-HR" sz="2000" dirty="0" smtClean="0">
                <a:solidFill>
                  <a:srgbClr val="0070C0"/>
                </a:solidFill>
              </a:rPr>
              <a:t> </a:t>
            </a:r>
            <a:r>
              <a:rPr lang="en-US" sz="2000" dirty="0" smtClean="0">
                <a:solidFill>
                  <a:srgbClr val="0070C0"/>
                </a:solidFill>
              </a:rPr>
              <a:t>and </a:t>
            </a:r>
            <a:r>
              <a:rPr lang="en-US" sz="2000" dirty="0">
                <a:solidFill>
                  <a:srgbClr val="0070C0"/>
                </a:solidFill>
              </a:rPr>
              <a:t>calibration of measuring instruments,</a:t>
            </a:r>
          </a:p>
          <a:p>
            <a:pPr marL="342900" lvl="1" indent="-342900">
              <a:spcBef>
                <a:spcPts val="500"/>
              </a:spcBef>
              <a:buFontTx/>
              <a:buChar char="-"/>
            </a:pPr>
            <a:r>
              <a:rPr lang="hr-HR" sz="2000" dirty="0" smtClean="0">
                <a:solidFill>
                  <a:srgbClr val="0070C0"/>
                </a:solidFill>
              </a:rPr>
              <a:t>M</a:t>
            </a:r>
            <a:r>
              <a:rPr lang="en-US" sz="2000" dirty="0" err="1" smtClean="0">
                <a:solidFill>
                  <a:srgbClr val="0070C0"/>
                </a:solidFill>
              </a:rPr>
              <a:t>ethod</a:t>
            </a:r>
            <a:r>
              <a:rPr lang="en-US" sz="2000" dirty="0" smtClean="0">
                <a:solidFill>
                  <a:srgbClr val="0070C0"/>
                </a:solidFill>
              </a:rPr>
              <a:t> </a:t>
            </a:r>
            <a:r>
              <a:rPr lang="en-US" sz="2000" dirty="0">
                <a:solidFill>
                  <a:srgbClr val="0070C0"/>
                </a:solidFill>
              </a:rPr>
              <a:t>and cost of </a:t>
            </a:r>
            <a:r>
              <a:rPr lang="en-US" sz="2000" dirty="0" smtClean="0">
                <a:solidFill>
                  <a:srgbClr val="0070C0"/>
                </a:solidFill>
              </a:rPr>
              <a:t>reference laboratories</a:t>
            </a:r>
            <a:r>
              <a:rPr lang="hr-HR" sz="2000" dirty="0" smtClean="0">
                <a:solidFill>
                  <a:srgbClr val="0070C0"/>
                </a:solidFill>
              </a:rPr>
              <a:t> </a:t>
            </a:r>
            <a:r>
              <a:rPr lang="hr-HR" sz="2000" dirty="0" err="1" smtClean="0">
                <a:solidFill>
                  <a:srgbClr val="0070C0"/>
                </a:solidFill>
              </a:rPr>
              <a:t>operation</a:t>
            </a:r>
            <a:r>
              <a:rPr lang="en-US" sz="2000" dirty="0" smtClean="0">
                <a:solidFill>
                  <a:srgbClr val="0070C0"/>
                </a:solidFill>
              </a:rPr>
              <a:t>,</a:t>
            </a:r>
            <a:endParaRPr lang="en-US" sz="2000" dirty="0">
              <a:solidFill>
                <a:srgbClr val="0070C0"/>
              </a:solidFill>
            </a:endParaRPr>
          </a:p>
          <a:p>
            <a:pPr marL="342900" lvl="1" indent="-342900">
              <a:spcBef>
                <a:spcPts val="500"/>
              </a:spcBef>
              <a:buFontTx/>
              <a:buChar char="-"/>
            </a:pPr>
            <a:r>
              <a:rPr lang="hr-HR" sz="2000" dirty="0" smtClean="0">
                <a:solidFill>
                  <a:srgbClr val="0070C0"/>
                </a:solidFill>
              </a:rPr>
              <a:t>E</a:t>
            </a:r>
            <a:r>
              <a:rPr lang="en-US" sz="2000" dirty="0" err="1" smtClean="0">
                <a:solidFill>
                  <a:srgbClr val="0070C0"/>
                </a:solidFill>
              </a:rPr>
              <a:t>stablishment</a:t>
            </a:r>
            <a:r>
              <a:rPr lang="en-US" sz="2000" dirty="0" smtClean="0">
                <a:solidFill>
                  <a:srgbClr val="0070C0"/>
                </a:solidFill>
              </a:rPr>
              <a:t> </a:t>
            </a:r>
            <a:r>
              <a:rPr lang="en-US" sz="2000" dirty="0">
                <a:solidFill>
                  <a:srgbClr val="0070C0"/>
                </a:solidFill>
              </a:rPr>
              <a:t>and </a:t>
            </a:r>
            <a:r>
              <a:rPr lang="hr-HR" sz="2000" dirty="0" err="1" smtClean="0">
                <a:solidFill>
                  <a:srgbClr val="0070C0"/>
                </a:solidFill>
              </a:rPr>
              <a:t>method</a:t>
            </a:r>
            <a:r>
              <a:rPr lang="en-US" sz="2000" dirty="0" smtClean="0">
                <a:solidFill>
                  <a:srgbClr val="0070C0"/>
                </a:solidFill>
              </a:rPr>
              <a:t> </a:t>
            </a:r>
            <a:r>
              <a:rPr lang="en-US" sz="2000" dirty="0">
                <a:solidFill>
                  <a:srgbClr val="0070C0"/>
                </a:solidFill>
              </a:rPr>
              <a:t>of work of the committee for monitoring the work of reference laboratories,</a:t>
            </a:r>
            <a:endParaRPr lang="pl-PL" sz="2000" dirty="0" smtClean="0">
              <a:solidFill>
                <a:srgbClr val="0070C0"/>
              </a:solidFill>
            </a:endParaRPr>
          </a:p>
          <a:p>
            <a:pPr marL="342900" lvl="1" indent="-342900">
              <a:spcBef>
                <a:spcPts val="500"/>
              </a:spcBef>
              <a:buFontTx/>
              <a:buChar char="-"/>
            </a:pPr>
            <a:r>
              <a:rPr lang="hr-HR" sz="2000" dirty="0" err="1" smtClean="0">
                <a:solidFill>
                  <a:srgbClr val="0070C0"/>
                </a:solidFill>
              </a:rPr>
              <a:t>Method</a:t>
            </a:r>
            <a:r>
              <a:rPr lang="hr-HR" sz="2000" dirty="0" smtClean="0">
                <a:solidFill>
                  <a:srgbClr val="0070C0"/>
                </a:solidFill>
              </a:rPr>
              <a:t> </a:t>
            </a:r>
            <a:r>
              <a:rPr lang="en-US" sz="2000" dirty="0" smtClean="0">
                <a:solidFill>
                  <a:srgbClr val="0070C0"/>
                </a:solidFill>
              </a:rPr>
              <a:t>of </a:t>
            </a:r>
            <a:r>
              <a:rPr lang="en-US" sz="2000" dirty="0">
                <a:solidFill>
                  <a:srgbClr val="0070C0"/>
                </a:solidFill>
              </a:rPr>
              <a:t>delivering data for the purpose of the information system of air protection,</a:t>
            </a:r>
          </a:p>
          <a:p>
            <a:pPr marL="342900" lvl="1" indent="-342900">
              <a:spcBef>
                <a:spcPts val="500"/>
              </a:spcBef>
              <a:buFontTx/>
              <a:buChar char="-"/>
            </a:pPr>
            <a:r>
              <a:rPr lang="hr-HR" sz="2000" dirty="0">
                <a:solidFill>
                  <a:srgbClr val="0070C0"/>
                </a:solidFill>
              </a:rPr>
              <a:t>A</a:t>
            </a:r>
            <a:r>
              <a:rPr lang="en-US" sz="2000" dirty="0" err="1" smtClean="0">
                <a:solidFill>
                  <a:srgbClr val="0070C0"/>
                </a:solidFill>
              </a:rPr>
              <a:t>nnual</a:t>
            </a:r>
            <a:r>
              <a:rPr lang="en-US" sz="2000" dirty="0" smtClean="0">
                <a:solidFill>
                  <a:srgbClr val="0070C0"/>
                </a:solidFill>
              </a:rPr>
              <a:t> </a:t>
            </a:r>
            <a:r>
              <a:rPr lang="en-US" sz="2000" dirty="0">
                <a:solidFill>
                  <a:srgbClr val="0070C0"/>
                </a:solidFill>
              </a:rPr>
              <a:t>report </a:t>
            </a:r>
            <a:r>
              <a:rPr lang="hr-HR" sz="2000" dirty="0" err="1" smtClean="0">
                <a:solidFill>
                  <a:srgbClr val="0070C0"/>
                </a:solidFill>
              </a:rPr>
              <a:t>content</a:t>
            </a:r>
            <a:r>
              <a:rPr lang="hr-HR" sz="2000" dirty="0" smtClean="0">
                <a:solidFill>
                  <a:srgbClr val="0070C0"/>
                </a:solidFill>
              </a:rPr>
              <a:t> </a:t>
            </a:r>
            <a:r>
              <a:rPr lang="hr-HR" sz="2000" dirty="0" err="1" smtClean="0">
                <a:solidFill>
                  <a:srgbClr val="0070C0"/>
                </a:solidFill>
              </a:rPr>
              <a:t>and</a:t>
            </a:r>
            <a:endParaRPr lang="en-US" sz="2000" dirty="0">
              <a:solidFill>
                <a:srgbClr val="0070C0"/>
              </a:solidFill>
            </a:endParaRPr>
          </a:p>
          <a:p>
            <a:pPr marL="342900" lvl="1" indent="-342900">
              <a:spcBef>
                <a:spcPts val="500"/>
              </a:spcBef>
              <a:buFontTx/>
              <a:buChar char="-"/>
            </a:pPr>
            <a:r>
              <a:rPr lang="hr-HR" sz="2000" dirty="0" err="1" smtClean="0">
                <a:solidFill>
                  <a:srgbClr val="0070C0"/>
                </a:solidFill>
              </a:rPr>
              <a:t>Method</a:t>
            </a:r>
            <a:r>
              <a:rPr lang="hr-HR" sz="2000" dirty="0" smtClean="0">
                <a:solidFill>
                  <a:srgbClr val="0070C0"/>
                </a:solidFill>
              </a:rPr>
              <a:t> </a:t>
            </a:r>
            <a:r>
              <a:rPr lang="en-US" sz="2000" dirty="0" smtClean="0">
                <a:solidFill>
                  <a:srgbClr val="0070C0"/>
                </a:solidFill>
              </a:rPr>
              <a:t>of </a:t>
            </a:r>
            <a:r>
              <a:rPr lang="en-US" sz="2000" dirty="0">
                <a:solidFill>
                  <a:srgbClr val="0070C0"/>
                </a:solidFill>
              </a:rPr>
              <a:t>regular </a:t>
            </a:r>
            <a:r>
              <a:rPr lang="en-US" sz="2000" dirty="0" smtClean="0">
                <a:solidFill>
                  <a:srgbClr val="0070C0"/>
                </a:solidFill>
              </a:rPr>
              <a:t>information</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hr-HR" sz="2000" dirty="0" err="1" smtClean="0">
                <a:solidFill>
                  <a:srgbClr val="0070C0"/>
                </a:solidFill>
              </a:rPr>
              <a:t>the</a:t>
            </a:r>
            <a:r>
              <a:rPr lang="hr-HR" sz="2000" dirty="0" smtClean="0">
                <a:solidFill>
                  <a:srgbClr val="0070C0"/>
                </a:solidFill>
              </a:rPr>
              <a:t> </a:t>
            </a:r>
            <a:r>
              <a:rPr lang="hr-HR" sz="2000" dirty="0" err="1" smtClean="0">
                <a:solidFill>
                  <a:srgbClr val="0070C0"/>
                </a:solidFill>
              </a:rPr>
              <a:t>public</a:t>
            </a:r>
            <a:r>
              <a:rPr lang="hr-HR" sz="2000" dirty="0" smtClean="0">
                <a:solidFill>
                  <a:srgbClr val="0070C0"/>
                </a:solidFill>
              </a:rPr>
              <a:t>.</a:t>
            </a:r>
            <a:endParaRPr lang="pl-PL"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451199804"/>
      </p:ext>
    </p:extLst>
  </p:cSld>
  <p:clrMapOvr>
    <a:masterClrMapping/>
  </p:clrMapOvr>
  <p:transition spd="med">
    <p:fade thruBlk="1"/>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42042" y="1533545"/>
            <a:ext cx="8930937" cy="4905958"/>
          </a:xfrm>
          <a:prstGeom prst="rect">
            <a:avLst/>
          </a:prstGeom>
        </p:spPr>
        <p:txBody>
          <a:bodyPr wrap="square">
            <a:spAutoFit/>
          </a:bodyPr>
          <a:lstStyle/>
          <a:p>
            <a:pPr marL="0" lvl="1">
              <a:spcBef>
                <a:spcPct val="20000"/>
              </a:spcBef>
            </a:pPr>
            <a:r>
              <a:rPr lang="en-US" sz="2400" b="1" dirty="0">
                <a:solidFill>
                  <a:srgbClr val="1F497D"/>
                </a:solidFill>
              </a:rPr>
              <a:t>Ordinance on mutual information exchange and reporting on air quality and obligations for implementation of </a:t>
            </a:r>
            <a:r>
              <a:rPr lang="en-US" sz="2400" b="1" dirty="0" smtClean="0">
                <a:solidFill>
                  <a:srgbClr val="1F497D"/>
                </a:solidFill>
              </a:rPr>
              <a:t>Commission</a:t>
            </a:r>
            <a:r>
              <a:rPr lang="hr-HR" sz="2400" b="1" dirty="0" smtClean="0">
                <a:solidFill>
                  <a:srgbClr val="1F497D"/>
                </a:solidFill>
              </a:rPr>
              <a:t>’s</a:t>
            </a:r>
            <a:r>
              <a:rPr lang="en-US" sz="2400" b="1" dirty="0" smtClean="0">
                <a:solidFill>
                  <a:srgbClr val="1F497D"/>
                </a:solidFill>
              </a:rPr>
              <a:t> </a:t>
            </a:r>
            <a:r>
              <a:rPr lang="en-US" sz="2400" b="1" dirty="0">
                <a:solidFill>
                  <a:srgbClr val="1F497D"/>
                </a:solidFill>
              </a:rPr>
              <a:t>Decision </a:t>
            </a:r>
            <a:endParaRPr lang="hr-BA" sz="2400" b="1" dirty="0" smtClean="0">
              <a:solidFill>
                <a:srgbClr val="1F497D"/>
              </a:solidFill>
            </a:endParaRPr>
          </a:p>
          <a:p>
            <a:pPr marL="0" lvl="1">
              <a:spcBef>
                <a:spcPct val="20000"/>
              </a:spcBef>
            </a:pPr>
            <a:r>
              <a:rPr lang="hr-BA" sz="2400" b="1" dirty="0" smtClean="0">
                <a:solidFill>
                  <a:srgbClr val="1F497D"/>
                </a:solidFill>
              </a:rPr>
              <a:t>2011/850/EU </a:t>
            </a:r>
            <a:r>
              <a:rPr lang="hr-BA" sz="2000" dirty="0" smtClean="0">
                <a:solidFill>
                  <a:srgbClr val="0070C0"/>
                </a:solidFill>
              </a:rPr>
              <a:t>(OG</a:t>
            </a:r>
            <a:r>
              <a:rPr lang="hr-BA" sz="2000" dirty="0">
                <a:solidFill>
                  <a:srgbClr val="0070C0"/>
                </a:solidFill>
              </a:rPr>
              <a:t> </a:t>
            </a:r>
            <a:r>
              <a:rPr lang="hr-BA" sz="2000" u="sng" dirty="0" smtClean="0">
                <a:hlinkClick r:id="rId4"/>
              </a:rPr>
              <a:t>3/16</a:t>
            </a:r>
            <a:r>
              <a:rPr lang="hr-BA" sz="2000" dirty="0" smtClean="0">
                <a:solidFill>
                  <a:srgbClr val="0070C0"/>
                </a:solidFill>
              </a:rPr>
              <a:t>)</a:t>
            </a:r>
          </a:p>
          <a:p>
            <a:pPr marL="342900" lvl="1" indent="-342900">
              <a:spcBef>
                <a:spcPct val="20000"/>
              </a:spcBef>
              <a:buFontTx/>
              <a:buChar char="-"/>
            </a:pPr>
            <a:r>
              <a:rPr lang="en-US" sz="2000" dirty="0">
                <a:solidFill>
                  <a:srgbClr val="0070C0"/>
                </a:solidFill>
              </a:rPr>
              <a:t>It was adopted pursuant to </a:t>
            </a:r>
            <a:r>
              <a:rPr lang="en-US" sz="2000" b="1" dirty="0">
                <a:solidFill>
                  <a:srgbClr val="0070C0"/>
                </a:solidFill>
              </a:rPr>
              <a:t>Article 120, paragraph 3 of the Air Protection Act </a:t>
            </a:r>
            <a:r>
              <a:rPr lang="en-US" sz="2000" dirty="0">
                <a:solidFill>
                  <a:srgbClr val="0070C0"/>
                </a:solidFill>
              </a:rPr>
              <a:t>(Official Gazette 130/11 and 47/14).</a:t>
            </a:r>
          </a:p>
          <a:p>
            <a:pPr marL="342900" lvl="1" indent="-342900">
              <a:spcBef>
                <a:spcPct val="20000"/>
              </a:spcBef>
              <a:buFontTx/>
              <a:buChar char="-"/>
            </a:pPr>
            <a:r>
              <a:rPr lang="en-US" sz="2000" dirty="0">
                <a:solidFill>
                  <a:srgbClr val="0070C0"/>
                </a:solidFill>
              </a:rPr>
              <a:t>The Ordinance transposes Directive 2008/50 / EC into the legal order of the Republic of Croatia and </a:t>
            </a:r>
            <a:r>
              <a:rPr lang="en-US" sz="2000" b="1" dirty="0">
                <a:solidFill>
                  <a:srgbClr val="0070C0"/>
                </a:solidFill>
              </a:rPr>
              <a:t>establishes the competent authority and framework for the implementation of the </a:t>
            </a:r>
            <a:r>
              <a:rPr lang="en-US" sz="2000" b="1" dirty="0" err="1" smtClean="0">
                <a:solidFill>
                  <a:srgbClr val="0070C0"/>
                </a:solidFill>
              </a:rPr>
              <a:t>Commissio</a:t>
            </a:r>
            <a:r>
              <a:rPr lang="hr-HR" sz="2000" b="1" dirty="0" err="1" smtClean="0">
                <a:solidFill>
                  <a:srgbClr val="0070C0"/>
                </a:solidFill>
              </a:rPr>
              <a:t>n’s</a:t>
            </a:r>
            <a:r>
              <a:rPr lang="en-US" sz="2000" b="1" dirty="0" smtClean="0">
                <a:solidFill>
                  <a:srgbClr val="0070C0"/>
                </a:solidFill>
              </a:rPr>
              <a:t> </a:t>
            </a:r>
            <a:r>
              <a:rPr lang="en-US" sz="2000" b="1" dirty="0">
                <a:solidFill>
                  <a:srgbClr val="0070C0"/>
                </a:solidFill>
              </a:rPr>
              <a:t>Implementing Decision </a:t>
            </a:r>
            <a:r>
              <a:rPr lang="en-US" sz="2000" dirty="0">
                <a:solidFill>
                  <a:srgbClr val="0070C0"/>
                </a:solidFill>
              </a:rPr>
              <a:t>on mutual information exchange and reporting on air quality (2011/850 / EU).</a:t>
            </a:r>
            <a:endParaRPr lang="pl-PL" sz="2000" dirty="0" smtClean="0">
              <a:solidFill>
                <a:srgbClr val="0070C0"/>
              </a:solidFill>
            </a:endParaRPr>
          </a:p>
          <a:p>
            <a:pPr marL="342900" lvl="1" indent="-342900">
              <a:spcBef>
                <a:spcPct val="20000"/>
              </a:spcBef>
              <a:buFontTx/>
              <a:buChar char="-"/>
            </a:pPr>
            <a:r>
              <a:rPr lang="en-US" sz="2000" b="1" dirty="0" smtClean="0">
                <a:solidFill>
                  <a:srgbClr val="0070C0"/>
                </a:solidFill>
              </a:rPr>
              <a:t>The Ordinance </a:t>
            </a:r>
            <a:r>
              <a:rPr lang="en-US" sz="2000" b="1" dirty="0">
                <a:solidFill>
                  <a:srgbClr val="0070C0"/>
                </a:solidFill>
              </a:rPr>
              <a:t>outlines the tasks of the Croatian Agency for the Environment and Nature and other bodies related to the manner, deadlines, content and format of the data and the method of data collection for mutual exchange of information and reporting on the assessment and management of air quality</a:t>
            </a:r>
            <a:r>
              <a:rPr lang="en-US" sz="2000" b="1" dirty="0" smtClean="0">
                <a:solidFill>
                  <a:srgbClr val="0070C0"/>
                </a:solidFill>
              </a:rPr>
              <a:t>.</a:t>
            </a:r>
            <a:endParaRPr lang="pl-PL" sz="2000" dirty="0">
              <a:solidFill>
                <a:srgbClr val="0070C0"/>
              </a:solidFill>
            </a:endParaRPr>
          </a:p>
          <a:p>
            <a:pPr marL="0" lvl="1">
              <a:spcBef>
                <a:spcPct val="20000"/>
              </a:spcBef>
            </a:pPr>
            <a:endParaRPr lang="hr-BA"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037059390"/>
      </p:ext>
    </p:extLst>
  </p:cSld>
  <p:clrMapOvr>
    <a:masterClrMapping/>
  </p:clrMapOvr>
  <p:transition spd="med">
    <p:fade thruBlk="1"/>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0" y="872836"/>
            <a:ext cx="9072979" cy="5521512"/>
          </a:xfrm>
          <a:prstGeom prst="rect">
            <a:avLst/>
          </a:prstGeom>
        </p:spPr>
        <p:txBody>
          <a:bodyPr wrap="square">
            <a:spAutoFit/>
          </a:bodyPr>
          <a:lstStyle/>
          <a:p>
            <a:pPr marL="0" lvl="1">
              <a:spcBef>
                <a:spcPct val="20000"/>
              </a:spcBef>
            </a:pPr>
            <a:r>
              <a:rPr lang="en-US" sz="2400" b="1" dirty="0">
                <a:solidFill>
                  <a:srgbClr val="1F497D"/>
                </a:solidFill>
              </a:rPr>
              <a:t>Ordinance on mutual information exchange and reporting on air quality and obligations for implementation of </a:t>
            </a:r>
            <a:r>
              <a:rPr lang="en-US" sz="2400" b="1" dirty="0" smtClean="0">
                <a:solidFill>
                  <a:srgbClr val="1F497D"/>
                </a:solidFill>
              </a:rPr>
              <a:t>Commission</a:t>
            </a:r>
            <a:r>
              <a:rPr lang="hr-HR" sz="2400" b="1" dirty="0" smtClean="0">
                <a:solidFill>
                  <a:srgbClr val="1F497D"/>
                </a:solidFill>
              </a:rPr>
              <a:t>’s</a:t>
            </a:r>
            <a:r>
              <a:rPr lang="en-US" sz="2400" b="1" dirty="0" smtClean="0">
                <a:solidFill>
                  <a:srgbClr val="1F497D"/>
                </a:solidFill>
              </a:rPr>
              <a:t> </a:t>
            </a:r>
            <a:r>
              <a:rPr lang="en-US" sz="2400" b="1" dirty="0">
                <a:solidFill>
                  <a:srgbClr val="1F497D"/>
                </a:solidFill>
              </a:rPr>
              <a:t>Decision </a:t>
            </a:r>
          </a:p>
          <a:p>
            <a:pPr marL="0" lvl="1">
              <a:spcBef>
                <a:spcPct val="20000"/>
              </a:spcBef>
            </a:pPr>
            <a:r>
              <a:rPr lang="hr-BA" sz="2400" b="1" dirty="0" smtClean="0">
                <a:solidFill>
                  <a:srgbClr val="1F497D"/>
                </a:solidFill>
              </a:rPr>
              <a:t>2011/850/EU </a:t>
            </a:r>
            <a:r>
              <a:rPr lang="hr-BA" sz="2000" dirty="0" smtClean="0">
                <a:solidFill>
                  <a:srgbClr val="0070C0"/>
                </a:solidFill>
              </a:rPr>
              <a:t>(OG</a:t>
            </a:r>
            <a:r>
              <a:rPr lang="hr-BA" sz="2000" dirty="0">
                <a:solidFill>
                  <a:srgbClr val="0070C0"/>
                </a:solidFill>
              </a:rPr>
              <a:t> </a:t>
            </a:r>
            <a:r>
              <a:rPr lang="hr-BA" sz="2000" u="sng" dirty="0" smtClean="0">
                <a:hlinkClick r:id="rId4"/>
              </a:rPr>
              <a:t>3/16</a:t>
            </a:r>
            <a:r>
              <a:rPr lang="hr-BA" sz="2000" dirty="0" smtClean="0">
                <a:solidFill>
                  <a:srgbClr val="0070C0"/>
                </a:solidFill>
              </a:rPr>
              <a:t>) </a:t>
            </a:r>
            <a:r>
              <a:rPr lang="pl-PL" sz="2000" dirty="0" smtClean="0">
                <a:solidFill>
                  <a:srgbClr val="0070C0"/>
                </a:solidFill>
              </a:rPr>
              <a:t>stipulates: </a:t>
            </a:r>
          </a:p>
          <a:p>
            <a:pPr marL="342900" lvl="1" indent="-342900">
              <a:spcBef>
                <a:spcPct val="20000"/>
              </a:spcBef>
              <a:buFontTx/>
              <a:buChar char="-"/>
            </a:pPr>
            <a:r>
              <a:rPr lang="en-US" sz="2000" b="1" dirty="0">
                <a:solidFill>
                  <a:srgbClr val="0070C0"/>
                </a:solidFill>
              </a:rPr>
              <a:t>Agency as the Competent Authority for the Implementation of </a:t>
            </a:r>
            <a:r>
              <a:rPr lang="en-US" sz="2000" b="1" dirty="0" err="1" smtClean="0">
                <a:solidFill>
                  <a:srgbClr val="0070C0"/>
                </a:solidFill>
              </a:rPr>
              <a:t>Commissio</a:t>
            </a:r>
            <a:r>
              <a:rPr lang="hr-HR" sz="2000" b="1" dirty="0" err="1" smtClean="0">
                <a:solidFill>
                  <a:srgbClr val="0070C0"/>
                </a:solidFill>
              </a:rPr>
              <a:t>n’s</a:t>
            </a:r>
            <a:r>
              <a:rPr lang="en-US" sz="2000" b="1" dirty="0" smtClean="0">
                <a:solidFill>
                  <a:srgbClr val="0070C0"/>
                </a:solidFill>
              </a:rPr>
              <a:t> </a:t>
            </a:r>
            <a:r>
              <a:rPr lang="en-US" sz="2000" b="1" dirty="0">
                <a:solidFill>
                  <a:srgbClr val="0070C0"/>
                </a:solidFill>
              </a:rPr>
              <a:t>Decision 2011/850 / EU</a:t>
            </a:r>
          </a:p>
          <a:p>
            <a:pPr marL="342900" lvl="1" indent="-342900">
              <a:spcBef>
                <a:spcPct val="20000"/>
              </a:spcBef>
              <a:buFontTx/>
              <a:buChar char="-"/>
            </a:pPr>
            <a:r>
              <a:rPr lang="hr-HR" sz="2000" b="1" dirty="0" smtClean="0">
                <a:solidFill>
                  <a:srgbClr val="0070C0"/>
                </a:solidFill>
              </a:rPr>
              <a:t>For</a:t>
            </a:r>
            <a:r>
              <a:rPr lang="en-US" sz="2000" b="1" dirty="0" smtClean="0">
                <a:solidFill>
                  <a:srgbClr val="0070C0"/>
                </a:solidFill>
              </a:rPr>
              <a:t> the</a:t>
            </a:r>
            <a:r>
              <a:rPr lang="hr-HR" sz="2000" b="1" dirty="0" smtClean="0">
                <a:solidFill>
                  <a:srgbClr val="0070C0"/>
                </a:solidFill>
              </a:rPr>
              <a:t> </a:t>
            </a:r>
            <a:r>
              <a:rPr lang="hr-HR" sz="2000" b="1" dirty="0" err="1" smtClean="0">
                <a:solidFill>
                  <a:srgbClr val="0070C0"/>
                </a:solidFill>
              </a:rPr>
              <a:t>purpose</a:t>
            </a:r>
            <a:r>
              <a:rPr lang="hr-HR" sz="2000" b="1" dirty="0" smtClean="0">
                <a:solidFill>
                  <a:srgbClr val="0070C0"/>
                </a:solidFill>
              </a:rPr>
              <a:t> </a:t>
            </a:r>
            <a:r>
              <a:rPr lang="hr-HR" sz="2000" b="1" dirty="0" err="1" smtClean="0">
                <a:solidFill>
                  <a:srgbClr val="0070C0"/>
                </a:solidFill>
              </a:rPr>
              <a:t>of</a:t>
            </a:r>
            <a:r>
              <a:rPr lang="en-US" sz="2000" b="1" dirty="0" smtClean="0">
                <a:solidFill>
                  <a:srgbClr val="0070C0"/>
                </a:solidFill>
              </a:rPr>
              <a:t> Decision</a:t>
            </a:r>
            <a:r>
              <a:rPr lang="hr-HR" sz="2000" b="1" dirty="0" smtClean="0">
                <a:solidFill>
                  <a:srgbClr val="0070C0"/>
                </a:solidFill>
              </a:rPr>
              <a:t> </a:t>
            </a:r>
            <a:r>
              <a:rPr lang="hr-HR" sz="2000" b="1" dirty="0" err="1" smtClean="0">
                <a:solidFill>
                  <a:srgbClr val="0070C0"/>
                </a:solidFill>
              </a:rPr>
              <a:t>implementation</a:t>
            </a:r>
            <a:r>
              <a:rPr lang="en-US" sz="2000" b="1" dirty="0" smtClean="0">
                <a:solidFill>
                  <a:srgbClr val="0070C0"/>
                </a:solidFill>
              </a:rPr>
              <a:t> </a:t>
            </a:r>
            <a:r>
              <a:rPr lang="en-US" sz="2000" b="1" dirty="0">
                <a:solidFill>
                  <a:srgbClr val="0070C0"/>
                </a:solidFill>
              </a:rPr>
              <a:t>2011/850 / EU of the </a:t>
            </a:r>
            <a:r>
              <a:rPr lang="en-US" sz="2000" b="1" dirty="0" smtClean="0">
                <a:solidFill>
                  <a:srgbClr val="0070C0"/>
                </a:solidFill>
              </a:rPr>
              <a:t>Commission</a:t>
            </a:r>
            <a:r>
              <a:rPr lang="hr-HR" sz="2000" b="1" dirty="0" smtClean="0">
                <a:solidFill>
                  <a:srgbClr val="0070C0"/>
                </a:solidFill>
              </a:rPr>
              <a:t>, </a:t>
            </a:r>
            <a:r>
              <a:rPr lang="hr-HR" sz="2000" b="1" dirty="0" err="1" smtClean="0">
                <a:solidFill>
                  <a:srgbClr val="0070C0"/>
                </a:solidFill>
              </a:rPr>
              <a:t>the</a:t>
            </a:r>
            <a:r>
              <a:rPr lang="hr-HR" sz="2000" b="1" dirty="0" smtClean="0">
                <a:solidFill>
                  <a:srgbClr val="0070C0"/>
                </a:solidFill>
              </a:rPr>
              <a:t> </a:t>
            </a:r>
            <a:r>
              <a:rPr lang="en-US" sz="2000" b="1" dirty="0" smtClean="0">
                <a:solidFill>
                  <a:srgbClr val="0070C0"/>
                </a:solidFill>
              </a:rPr>
              <a:t>Agency </a:t>
            </a:r>
            <a:r>
              <a:rPr lang="en-US" sz="2000" b="1" dirty="0">
                <a:solidFill>
                  <a:srgbClr val="0070C0"/>
                </a:solidFill>
              </a:rPr>
              <a:t>delivers the information </a:t>
            </a:r>
            <a:r>
              <a:rPr lang="en-US" sz="2000" dirty="0">
                <a:solidFill>
                  <a:srgbClr val="0070C0"/>
                </a:solidFill>
              </a:rPr>
              <a:t>used for the mutual exchange of information and reporting on behalf of the Republic of Croatia </a:t>
            </a:r>
            <a:r>
              <a:rPr lang="hr-HR" sz="2000" dirty="0" err="1" smtClean="0">
                <a:solidFill>
                  <a:srgbClr val="0070C0"/>
                </a:solidFill>
              </a:rPr>
              <a:t>in</a:t>
            </a:r>
            <a:r>
              <a:rPr lang="en-US" sz="2000" dirty="0" smtClean="0">
                <a:solidFill>
                  <a:srgbClr val="0070C0"/>
                </a:solidFill>
              </a:rPr>
              <a:t>to </a:t>
            </a:r>
            <a:r>
              <a:rPr lang="en-US" sz="2000" dirty="0">
                <a:solidFill>
                  <a:srgbClr val="0070C0"/>
                </a:solidFill>
              </a:rPr>
              <a:t>the data repository established by the European Commission with the assistance of the European Environment Agency </a:t>
            </a:r>
            <a:r>
              <a:rPr lang="en-US" sz="2000" b="1" dirty="0">
                <a:solidFill>
                  <a:srgbClr val="0070C0"/>
                </a:solidFill>
              </a:rPr>
              <a:t>within the prescribed deadlines</a:t>
            </a:r>
            <a:r>
              <a:rPr lang="en-US" sz="2000" dirty="0" smtClean="0">
                <a:solidFill>
                  <a:srgbClr val="0070C0"/>
                </a:solidFill>
              </a:rPr>
              <a:t>;</a:t>
            </a:r>
            <a:r>
              <a:rPr lang="pl-PL" sz="2000" dirty="0" smtClean="0">
                <a:solidFill>
                  <a:srgbClr val="0070C0"/>
                </a:solidFill>
              </a:rPr>
              <a:t> </a:t>
            </a:r>
            <a:endParaRPr lang="pl-PL" sz="2000" dirty="0">
              <a:solidFill>
                <a:srgbClr val="0070C0"/>
              </a:solidFill>
            </a:endParaRPr>
          </a:p>
          <a:p>
            <a:pPr marL="342900" lvl="1" indent="-342900">
              <a:spcBef>
                <a:spcPct val="20000"/>
              </a:spcBef>
              <a:buFontTx/>
              <a:buChar char="-"/>
            </a:pPr>
            <a:r>
              <a:rPr lang="hr-HR" sz="2000" dirty="0" smtClean="0">
                <a:solidFill>
                  <a:srgbClr val="0070C0"/>
                </a:solidFill>
              </a:rPr>
              <a:t>I</a:t>
            </a:r>
            <a:r>
              <a:rPr lang="en-US" sz="2000" dirty="0" smtClean="0">
                <a:solidFill>
                  <a:srgbClr val="0070C0"/>
                </a:solidFill>
              </a:rPr>
              <a:t>n </a:t>
            </a:r>
            <a:r>
              <a:rPr lang="en-US" sz="2000" dirty="0">
                <a:solidFill>
                  <a:srgbClr val="0070C0"/>
                </a:solidFill>
              </a:rPr>
              <a:t>case of updating the </a:t>
            </a:r>
            <a:r>
              <a:rPr lang="en-US" sz="2000" dirty="0" smtClean="0">
                <a:solidFill>
                  <a:srgbClr val="0070C0"/>
                </a:solidFill>
              </a:rPr>
              <a:t>information</a:t>
            </a:r>
            <a:r>
              <a:rPr lang="hr-HR" sz="2000" dirty="0" smtClean="0">
                <a:solidFill>
                  <a:srgbClr val="0070C0"/>
                </a:solidFill>
              </a:rPr>
              <a:t>,</a:t>
            </a:r>
            <a:r>
              <a:rPr lang="en-US" sz="2000" dirty="0" smtClean="0">
                <a:solidFill>
                  <a:srgbClr val="0070C0"/>
                </a:solidFill>
              </a:rPr>
              <a:t> </a:t>
            </a:r>
            <a:r>
              <a:rPr lang="en-US" sz="2000" dirty="0">
                <a:solidFill>
                  <a:srgbClr val="0070C0"/>
                </a:solidFill>
              </a:rPr>
              <a:t>the Agency </a:t>
            </a:r>
            <a:r>
              <a:rPr lang="en-US" sz="2000" b="1" dirty="0">
                <a:solidFill>
                  <a:srgbClr val="0070C0"/>
                </a:solidFill>
              </a:rPr>
              <a:t>explains the differences </a:t>
            </a:r>
            <a:r>
              <a:rPr lang="en-US" sz="2000" dirty="0">
                <a:solidFill>
                  <a:srgbClr val="0070C0"/>
                </a:solidFill>
              </a:rPr>
              <a:t>between updated and original information and the reasons for updating and </a:t>
            </a:r>
            <a:r>
              <a:rPr lang="en-US" sz="2000" b="1" dirty="0">
                <a:solidFill>
                  <a:srgbClr val="0070C0"/>
                </a:solidFill>
              </a:rPr>
              <a:t>publishes the European Commission's Guidelines </a:t>
            </a:r>
            <a:r>
              <a:rPr lang="en-US" sz="2000" dirty="0">
                <a:solidFill>
                  <a:srgbClr val="0070C0"/>
                </a:solidFill>
              </a:rPr>
              <a:t>for Mutual Information Exchange and Air Quality Reporting on its </a:t>
            </a:r>
            <a:r>
              <a:rPr lang="en-US" sz="2000" dirty="0" smtClean="0">
                <a:solidFill>
                  <a:srgbClr val="0070C0"/>
                </a:solidFill>
              </a:rPr>
              <a:t>website.</a:t>
            </a:r>
            <a:endParaRPr lang="hr-HR" sz="2000" dirty="0" smtClean="0">
              <a:solidFill>
                <a:srgbClr val="0070C0"/>
              </a:solidFill>
            </a:endParaRPr>
          </a:p>
          <a:p>
            <a:pPr marL="342900" lvl="1" indent="-342900">
              <a:spcBef>
                <a:spcPct val="20000"/>
              </a:spcBef>
              <a:buFontTx/>
              <a:buChar char="-"/>
            </a:pPr>
            <a:r>
              <a:rPr lang="hr-HR" sz="2000" dirty="0" err="1" smtClean="0">
                <a:solidFill>
                  <a:srgbClr val="0070C0"/>
                </a:solidFill>
              </a:rPr>
              <a:t>The</a:t>
            </a:r>
            <a:r>
              <a:rPr lang="hr-HR" sz="2000" dirty="0" smtClean="0">
                <a:solidFill>
                  <a:srgbClr val="0070C0"/>
                </a:solidFill>
              </a:rPr>
              <a:t> </a:t>
            </a:r>
            <a:r>
              <a:rPr lang="hr-HR" sz="2000" dirty="0" err="1" smtClean="0">
                <a:solidFill>
                  <a:srgbClr val="0070C0"/>
                </a:solidFill>
              </a:rPr>
              <a:t>attached</a:t>
            </a:r>
            <a:r>
              <a:rPr lang="hr-HR" sz="2000" dirty="0" smtClean="0">
                <a:solidFill>
                  <a:srgbClr val="0070C0"/>
                </a:solidFill>
              </a:rPr>
              <a:t> </a:t>
            </a:r>
            <a:r>
              <a:rPr lang="hr-HR" sz="2000" dirty="0" err="1" smtClean="0">
                <a:solidFill>
                  <a:srgbClr val="0070C0"/>
                </a:solidFill>
              </a:rPr>
              <a:t>Ordinance</a:t>
            </a:r>
            <a:r>
              <a:rPr lang="en-US" sz="2000" dirty="0" smtClean="0">
                <a:solidFill>
                  <a:srgbClr val="0070C0"/>
                </a:solidFill>
              </a:rPr>
              <a:t> </a:t>
            </a:r>
            <a:r>
              <a:rPr lang="en-US" sz="2000" dirty="0">
                <a:solidFill>
                  <a:srgbClr val="0070C0"/>
                </a:solidFill>
              </a:rPr>
              <a:t>prescribes </a:t>
            </a:r>
            <a:r>
              <a:rPr lang="en-US" sz="2000" b="1" dirty="0">
                <a:solidFill>
                  <a:srgbClr val="0070C0"/>
                </a:solidFill>
              </a:rPr>
              <a:t>the mandatory content of action plans to improve air </a:t>
            </a:r>
            <a:r>
              <a:rPr lang="en-US" sz="2000" b="1" dirty="0" smtClean="0">
                <a:solidFill>
                  <a:srgbClr val="0070C0"/>
                </a:solidFill>
              </a:rPr>
              <a:t>quality</a:t>
            </a:r>
            <a:endParaRPr lang="pl-PL" sz="2000" b="1"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005604547"/>
      </p:ext>
    </p:extLst>
  </p:cSld>
  <p:clrMapOvr>
    <a:masterClrMapping/>
  </p:clrMapOvr>
  <p:transition spd="med">
    <p:fade thruBlk="1"/>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73206" y="1362234"/>
            <a:ext cx="8930937" cy="1138773"/>
          </a:xfrm>
          <a:prstGeom prst="rect">
            <a:avLst/>
          </a:prstGeom>
        </p:spPr>
        <p:txBody>
          <a:bodyPr wrap="square">
            <a:spAutoFit/>
          </a:bodyPr>
          <a:lstStyle/>
          <a:p>
            <a:pPr marL="0" lvl="1">
              <a:spcBef>
                <a:spcPct val="20000"/>
              </a:spcBef>
            </a:pPr>
            <a:r>
              <a:rPr lang="en-US" sz="2400" b="1" dirty="0">
                <a:solidFill>
                  <a:srgbClr val="1F497D"/>
                </a:solidFill>
              </a:rPr>
              <a:t>Regulation on the level of pollutants in the air </a:t>
            </a:r>
            <a:r>
              <a:rPr lang="hr-BA" sz="2000" dirty="0" smtClean="0">
                <a:solidFill>
                  <a:srgbClr val="0070C0"/>
                </a:solidFill>
              </a:rPr>
              <a:t>(</a:t>
            </a:r>
            <a:r>
              <a:rPr lang="hr-BA" sz="2000" dirty="0" err="1" smtClean="0">
                <a:solidFill>
                  <a:srgbClr val="0070C0"/>
                </a:solidFill>
              </a:rPr>
              <a:t>Official</a:t>
            </a:r>
            <a:r>
              <a:rPr lang="hr-BA" sz="2000" dirty="0" smtClean="0">
                <a:solidFill>
                  <a:srgbClr val="0070C0"/>
                </a:solidFill>
              </a:rPr>
              <a:t> </a:t>
            </a:r>
            <a:r>
              <a:rPr lang="hr-BA" sz="2000" dirty="0" err="1" smtClean="0">
                <a:solidFill>
                  <a:srgbClr val="0070C0"/>
                </a:solidFill>
              </a:rPr>
              <a:t>Gazette</a:t>
            </a:r>
            <a:r>
              <a:rPr lang="hr-BA" sz="2000" dirty="0"/>
              <a:t> </a:t>
            </a:r>
            <a:r>
              <a:rPr lang="hr-BA" sz="2000" dirty="0">
                <a:hlinkClick r:id="rId4"/>
              </a:rPr>
              <a:t>117/12</a:t>
            </a:r>
            <a:r>
              <a:rPr lang="hr-BA" sz="2000" dirty="0" smtClean="0">
                <a:solidFill>
                  <a:srgbClr val="0070C0"/>
                </a:solidFill>
              </a:rPr>
              <a:t>)</a:t>
            </a:r>
          </a:p>
          <a:p>
            <a:pPr marL="342900" lvl="1" indent="-342900">
              <a:spcBef>
                <a:spcPct val="20000"/>
              </a:spcBef>
              <a:buFontTx/>
              <a:buChar char="-"/>
            </a:pPr>
            <a:r>
              <a:rPr lang="en-US" sz="2000" dirty="0">
                <a:solidFill>
                  <a:srgbClr val="0070C0"/>
                </a:solidFill>
              </a:rPr>
              <a:t>It was adopted pursuant to </a:t>
            </a:r>
            <a:r>
              <a:rPr lang="en-US" sz="2000" b="1" dirty="0">
                <a:solidFill>
                  <a:srgbClr val="0070C0"/>
                </a:solidFill>
              </a:rPr>
              <a:t>Article 25 and Article 43</a:t>
            </a:r>
            <a:r>
              <a:rPr lang="en-US" sz="2000" dirty="0">
                <a:solidFill>
                  <a:srgbClr val="0070C0"/>
                </a:solidFill>
              </a:rPr>
              <a:t>, </a:t>
            </a:r>
            <a:r>
              <a:rPr lang="en-US" sz="2000" b="1" dirty="0">
                <a:solidFill>
                  <a:srgbClr val="0070C0"/>
                </a:solidFill>
              </a:rPr>
              <a:t>paragraph 2 of the Air Protection Act </a:t>
            </a:r>
            <a:r>
              <a:rPr lang="en-US" sz="2000" dirty="0">
                <a:solidFill>
                  <a:srgbClr val="0070C0"/>
                </a:solidFill>
              </a:rPr>
              <a:t>(Official Gazette 130/2011</a:t>
            </a:r>
            <a:r>
              <a:rPr lang="en-US" sz="2000" dirty="0" smtClean="0">
                <a:solidFill>
                  <a:srgbClr val="0070C0"/>
                </a:solidFill>
              </a:rPr>
              <a:t>).</a:t>
            </a:r>
            <a:endParaRPr lang="hr-BA" sz="2000" dirty="0" smtClean="0">
              <a:solidFill>
                <a:srgbClr val="0070C0"/>
              </a:solidFill>
            </a:endParaRPr>
          </a:p>
        </p:txBody>
      </p:sp>
      <p:sp>
        <p:nvSpPr>
          <p:cNvPr id="12" name="Rectangle 11"/>
          <p:cNvSpPr/>
          <p:nvPr/>
        </p:nvSpPr>
        <p:spPr>
          <a:xfrm>
            <a:off x="173206" y="2906852"/>
            <a:ext cx="4281802" cy="2431435"/>
          </a:xfrm>
          <a:prstGeom prst="rect">
            <a:avLst/>
          </a:prstGeom>
        </p:spPr>
        <p:txBody>
          <a:bodyPr wrap="square">
            <a:spAutoFit/>
          </a:bodyPr>
          <a:lstStyle/>
          <a:p>
            <a:pPr marL="0" lvl="1">
              <a:spcBef>
                <a:spcPct val="20000"/>
              </a:spcBef>
            </a:pPr>
            <a:r>
              <a:rPr lang="hr-BA" sz="2000" dirty="0" err="1" smtClean="0">
                <a:solidFill>
                  <a:srgbClr val="0070C0"/>
                </a:solidFill>
              </a:rPr>
              <a:t>The</a:t>
            </a:r>
            <a:r>
              <a:rPr lang="hr-BA" sz="2000" dirty="0" smtClean="0">
                <a:solidFill>
                  <a:srgbClr val="0070C0"/>
                </a:solidFill>
              </a:rPr>
              <a:t> </a:t>
            </a:r>
            <a:r>
              <a:rPr lang="hr-BA" sz="2000" dirty="0" err="1" smtClean="0">
                <a:solidFill>
                  <a:srgbClr val="0070C0"/>
                </a:solidFill>
              </a:rPr>
              <a:t>regulation</a:t>
            </a:r>
            <a:r>
              <a:rPr lang="hr-BA" sz="2000" dirty="0" smtClean="0">
                <a:solidFill>
                  <a:srgbClr val="0070C0"/>
                </a:solidFill>
              </a:rPr>
              <a:t> </a:t>
            </a:r>
            <a:r>
              <a:rPr lang="hr-BA" sz="2000" dirty="0" err="1" smtClean="0">
                <a:solidFill>
                  <a:srgbClr val="0070C0"/>
                </a:solidFill>
              </a:rPr>
              <a:t>contains</a:t>
            </a:r>
            <a:r>
              <a:rPr lang="hr-BA" sz="2000" dirty="0" smtClean="0">
                <a:solidFill>
                  <a:srgbClr val="0070C0"/>
                </a:solidFill>
              </a:rPr>
              <a:t> </a:t>
            </a:r>
            <a:r>
              <a:rPr lang="hr-BA" sz="2000" dirty="0" err="1" smtClean="0">
                <a:solidFill>
                  <a:srgbClr val="0070C0"/>
                </a:solidFill>
              </a:rPr>
              <a:t>provision</a:t>
            </a:r>
            <a:r>
              <a:rPr lang="hr-BA" sz="2000" dirty="0" smtClean="0">
                <a:solidFill>
                  <a:srgbClr val="0070C0"/>
                </a:solidFill>
              </a:rPr>
              <a:t> </a:t>
            </a:r>
            <a:r>
              <a:rPr lang="hr-BA" sz="2000" dirty="0" err="1" smtClean="0">
                <a:solidFill>
                  <a:srgbClr val="0070C0"/>
                </a:solidFill>
              </a:rPr>
              <a:t>in</a:t>
            </a:r>
            <a:r>
              <a:rPr lang="hr-BA" sz="2000" dirty="0" smtClean="0">
                <a:solidFill>
                  <a:srgbClr val="0070C0"/>
                </a:solidFill>
              </a:rPr>
              <a:t> line </a:t>
            </a:r>
            <a:r>
              <a:rPr lang="hr-BA" sz="2000" dirty="0" err="1" smtClean="0">
                <a:solidFill>
                  <a:srgbClr val="0070C0"/>
                </a:solidFill>
              </a:rPr>
              <a:t>with</a:t>
            </a:r>
            <a:r>
              <a:rPr lang="hr-BA" sz="2000" dirty="0" smtClean="0">
                <a:solidFill>
                  <a:srgbClr val="0070C0"/>
                </a:solidFill>
              </a:rPr>
              <a:t> EU </a:t>
            </a:r>
            <a:r>
              <a:rPr lang="hr-BA" sz="2000" dirty="0" err="1" smtClean="0">
                <a:solidFill>
                  <a:srgbClr val="0070C0"/>
                </a:solidFill>
              </a:rPr>
              <a:t>directives</a:t>
            </a:r>
            <a:r>
              <a:rPr lang="pl-PL" sz="2000" dirty="0" smtClean="0">
                <a:solidFill>
                  <a:srgbClr val="0070C0"/>
                </a:solidFill>
              </a:rPr>
              <a:t>: </a:t>
            </a:r>
          </a:p>
          <a:p>
            <a:pPr marL="0" lvl="1">
              <a:spcBef>
                <a:spcPct val="20000"/>
              </a:spcBef>
            </a:pPr>
            <a:r>
              <a:rPr lang="pl-PL" sz="2000" dirty="0" smtClean="0">
                <a:solidFill>
                  <a:srgbClr val="0070C0"/>
                </a:solidFill>
              </a:rPr>
              <a:t>Directive </a:t>
            </a:r>
            <a:r>
              <a:rPr lang="pl-PL" sz="2000" dirty="0">
                <a:solidFill>
                  <a:srgbClr val="0070C0"/>
                </a:solidFill>
              </a:rPr>
              <a:t>2008/50/EZ, </a:t>
            </a:r>
            <a:endParaRPr lang="pl-PL" sz="2000" dirty="0" smtClean="0">
              <a:solidFill>
                <a:srgbClr val="0070C0"/>
              </a:solidFill>
            </a:endParaRPr>
          </a:p>
          <a:p>
            <a:pPr marL="0" lvl="1">
              <a:spcBef>
                <a:spcPct val="20000"/>
              </a:spcBef>
            </a:pPr>
            <a:r>
              <a:rPr lang="pl-PL" sz="2000" dirty="0">
                <a:solidFill>
                  <a:srgbClr val="0070C0"/>
                </a:solidFill>
              </a:rPr>
              <a:t>Directive 2004/107/EZ </a:t>
            </a:r>
            <a:r>
              <a:rPr lang="pl-PL" sz="2000" dirty="0" smtClean="0">
                <a:solidFill>
                  <a:srgbClr val="0070C0"/>
                </a:solidFill>
              </a:rPr>
              <a:t>and</a:t>
            </a:r>
          </a:p>
          <a:p>
            <a:pPr marL="0" lvl="1">
              <a:spcBef>
                <a:spcPct val="20000"/>
              </a:spcBef>
            </a:pPr>
            <a:r>
              <a:rPr lang="pl-PL" sz="2000" dirty="0" smtClean="0">
                <a:solidFill>
                  <a:srgbClr val="0070C0"/>
                </a:solidFill>
              </a:rPr>
              <a:t>(EU</a:t>
            </a:r>
            <a:r>
              <a:rPr lang="pl-PL" sz="2000" dirty="0">
                <a:solidFill>
                  <a:srgbClr val="0070C0"/>
                </a:solidFill>
              </a:rPr>
              <a:t>) </a:t>
            </a:r>
            <a:r>
              <a:rPr lang="pl-PL" sz="2000" dirty="0" smtClean="0">
                <a:solidFill>
                  <a:srgbClr val="0070C0"/>
                </a:solidFill>
              </a:rPr>
              <a:t>Commission Directive 2015/1480 on amendment of certain  annexes to Directives 2004/107/EZ </a:t>
            </a:r>
            <a:r>
              <a:rPr lang="pl-PL" sz="2000" dirty="0">
                <a:solidFill>
                  <a:srgbClr val="0070C0"/>
                </a:solidFill>
              </a:rPr>
              <a:t>i </a:t>
            </a:r>
            <a:r>
              <a:rPr lang="pl-PL" sz="2000" dirty="0" smtClean="0">
                <a:solidFill>
                  <a:srgbClr val="0070C0"/>
                </a:solidFill>
              </a:rPr>
              <a:t>2008/50/EZ</a:t>
            </a:r>
            <a:endParaRPr lang="pl-PL" sz="2000" dirty="0">
              <a:solidFill>
                <a:srgbClr val="0070C0"/>
              </a:solidFill>
            </a:endParaRPr>
          </a:p>
        </p:txBody>
      </p:sp>
      <p:pic>
        <p:nvPicPr>
          <p:cNvPr id="3" name="Picture 2"/>
          <p:cNvPicPr>
            <a:picLocks noChangeAspect="1"/>
          </p:cNvPicPr>
          <p:nvPr/>
        </p:nvPicPr>
        <p:blipFill>
          <a:blip r:embed="rId5"/>
          <a:stretch>
            <a:fillRect/>
          </a:stretch>
        </p:blipFill>
        <p:spPr>
          <a:xfrm>
            <a:off x="4630055" y="2595101"/>
            <a:ext cx="4015048" cy="4063642"/>
          </a:xfrm>
          <a:prstGeom prst="rect">
            <a:avLst/>
          </a:prstGeom>
        </p:spPr>
      </p:pic>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162978570"/>
      </p:ext>
    </p:extLst>
  </p:cSld>
  <p:clrMapOvr>
    <a:masterClrMapping/>
  </p:clrMapOvr>
  <p:transition spd="med">
    <p:fade thruBlk="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smtClean="0">
                <a:solidFill>
                  <a:schemeClr val="tx2"/>
                </a:solidFill>
                <a:effectLst>
                  <a:glow>
                    <a:srgbClr val="7F7F7F">
                      <a:alpha val="35000"/>
                    </a:srgbClr>
                  </a:glow>
                </a:effectLst>
              </a:rPr>
              <a:t>REGULATIONS </a:t>
            </a:r>
            <a:r>
              <a:rPr lang="en-US" sz="2800" b="1" dirty="0">
                <a:solidFill>
                  <a:schemeClr val="tx2"/>
                </a:solidFill>
                <a:effectLst>
                  <a:glow>
                    <a:srgbClr val="7F7F7F">
                      <a:alpha val="35000"/>
                    </a:srgbClr>
                  </a:glow>
                </a:effectLst>
              </a:rPr>
              <a:t>OF THE REPUBLIC OF </a:t>
            </a:r>
            <a:r>
              <a:rPr lang="en-US" sz="2800" b="1" dirty="0" smtClean="0">
                <a:solidFill>
                  <a:schemeClr val="tx2"/>
                </a:solidFill>
                <a:effectLst>
                  <a:glow>
                    <a:srgbClr val="7F7F7F">
                      <a:alpha val="35000"/>
                    </a:srgbClr>
                  </a:glow>
                </a:effectLst>
              </a:rPr>
              <a:t>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73206" y="1426650"/>
            <a:ext cx="8930937" cy="4955203"/>
          </a:xfrm>
          <a:prstGeom prst="rect">
            <a:avLst/>
          </a:prstGeom>
        </p:spPr>
        <p:txBody>
          <a:bodyPr wrap="square">
            <a:spAutoFit/>
          </a:bodyPr>
          <a:lstStyle/>
          <a:p>
            <a:pPr marL="0" lvl="1">
              <a:spcBef>
                <a:spcPct val="20000"/>
              </a:spcBef>
            </a:pPr>
            <a:r>
              <a:rPr lang="en-US" sz="2400" b="1" dirty="0">
                <a:solidFill>
                  <a:srgbClr val="1F497D"/>
                </a:solidFill>
              </a:rPr>
              <a:t>Regulation on the level of pollutants in the </a:t>
            </a:r>
            <a:r>
              <a:rPr lang="en-US" sz="2400" b="1" dirty="0" smtClean="0">
                <a:solidFill>
                  <a:srgbClr val="1F497D"/>
                </a:solidFill>
              </a:rPr>
              <a:t>air</a:t>
            </a:r>
            <a:r>
              <a:rPr lang="hr-BA" sz="2000" dirty="0" smtClean="0">
                <a:solidFill>
                  <a:srgbClr val="0070C0"/>
                </a:solidFill>
              </a:rPr>
              <a:t>(</a:t>
            </a:r>
            <a:r>
              <a:rPr lang="hr-BA" sz="2000" dirty="0" err="1" smtClean="0">
                <a:solidFill>
                  <a:srgbClr val="0070C0"/>
                </a:solidFill>
              </a:rPr>
              <a:t>Official</a:t>
            </a:r>
            <a:r>
              <a:rPr lang="hr-BA" sz="2000" dirty="0" smtClean="0">
                <a:solidFill>
                  <a:srgbClr val="0070C0"/>
                </a:solidFill>
              </a:rPr>
              <a:t> </a:t>
            </a:r>
            <a:r>
              <a:rPr lang="hr-BA" sz="2000" dirty="0" err="1" smtClean="0">
                <a:solidFill>
                  <a:srgbClr val="0070C0"/>
                </a:solidFill>
              </a:rPr>
              <a:t>Gazette</a:t>
            </a:r>
            <a:r>
              <a:rPr lang="hr-BA" sz="2000" dirty="0"/>
              <a:t> </a:t>
            </a:r>
            <a:r>
              <a:rPr lang="hr-BA" sz="2000" dirty="0">
                <a:hlinkClick r:id="rId4"/>
              </a:rPr>
              <a:t>117/12</a:t>
            </a:r>
            <a:r>
              <a:rPr lang="hr-BA" sz="2000" dirty="0" smtClean="0">
                <a:solidFill>
                  <a:srgbClr val="0070C0"/>
                </a:solidFill>
              </a:rPr>
              <a:t>)</a:t>
            </a:r>
          </a:p>
          <a:p>
            <a:pPr marL="342900" lvl="1" indent="-342900">
              <a:spcBef>
                <a:spcPct val="20000"/>
              </a:spcBef>
              <a:buFontTx/>
              <a:buChar char="-"/>
            </a:pPr>
            <a:r>
              <a:rPr lang="en-US" sz="2000" dirty="0">
                <a:solidFill>
                  <a:srgbClr val="0070C0"/>
                </a:solidFill>
              </a:rPr>
              <a:t>The Regulation lays down </a:t>
            </a:r>
            <a:r>
              <a:rPr lang="en-US" sz="2000" b="1" dirty="0">
                <a:solidFill>
                  <a:srgbClr val="0070C0"/>
                </a:solidFill>
              </a:rPr>
              <a:t>limit values </a:t>
            </a:r>
            <a:r>
              <a:rPr lang="en-US" sz="2000" dirty="0" smtClean="0">
                <a:solidFill>
                  <a:srgbClr val="0070C0"/>
                </a:solidFill>
              </a:rPr>
              <a:t>(</a:t>
            </a:r>
            <a:r>
              <a:rPr lang="hr-HR" sz="2000" dirty="0" smtClean="0">
                <a:solidFill>
                  <a:srgbClr val="0070C0"/>
                </a:solidFill>
              </a:rPr>
              <a:t>L</a:t>
            </a:r>
            <a:r>
              <a:rPr lang="en-US" sz="2000" dirty="0" smtClean="0">
                <a:solidFill>
                  <a:srgbClr val="0070C0"/>
                </a:solidFill>
              </a:rPr>
              <a:t>Vs</a:t>
            </a:r>
            <a:r>
              <a:rPr lang="en-US" sz="2000" dirty="0">
                <a:solidFill>
                  <a:srgbClr val="0070C0"/>
                </a:solidFill>
              </a:rPr>
              <a:t>) and </a:t>
            </a:r>
            <a:r>
              <a:rPr lang="en-US" sz="2000" b="1" dirty="0">
                <a:solidFill>
                  <a:srgbClr val="0070C0"/>
                </a:solidFill>
              </a:rPr>
              <a:t>target values </a:t>
            </a:r>
            <a:r>
              <a:rPr lang="en-US" sz="2000" dirty="0" smtClean="0">
                <a:solidFill>
                  <a:srgbClr val="0070C0"/>
                </a:solidFill>
              </a:rPr>
              <a:t>(</a:t>
            </a:r>
            <a:r>
              <a:rPr lang="hr-HR" sz="2000" dirty="0" smtClean="0">
                <a:solidFill>
                  <a:srgbClr val="0070C0"/>
                </a:solidFill>
              </a:rPr>
              <a:t>T</a:t>
            </a:r>
            <a:r>
              <a:rPr lang="en-US" sz="2000" dirty="0" smtClean="0">
                <a:solidFill>
                  <a:srgbClr val="0070C0"/>
                </a:solidFill>
              </a:rPr>
              <a:t>Vs</a:t>
            </a:r>
            <a:r>
              <a:rPr lang="en-US" sz="2000" dirty="0">
                <a:solidFill>
                  <a:srgbClr val="0070C0"/>
                </a:solidFill>
              </a:rPr>
              <a:t>) for the protection of human health and the </a:t>
            </a:r>
            <a:r>
              <a:rPr lang="en-US" sz="2000" b="1" dirty="0">
                <a:solidFill>
                  <a:srgbClr val="0070C0"/>
                </a:solidFill>
              </a:rPr>
              <a:t>limit </a:t>
            </a:r>
            <a:r>
              <a:rPr lang="en-US" sz="2000" b="1" dirty="0" smtClean="0">
                <a:solidFill>
                  <a:srgbClr val="0070C0"/>
                </a:solidFill>
              </a:rPr>
              <a:t>value</a:t>
            </a:r>
            <a:r>
              <a:rPr lang="hr-HR" sz="2000" b="1" dirty="0" smtClean="0">
                <a:solidFill>
                  <a:srgbClr val="0070C0"/>
                </a:solidFill>
              </a:rPr>
              <a:t>s</a:t>
            </a:r>
            <a:r>
              <a:rPr lang="en-US" sz="2000" b="1" dirty="0" smtClean="0">
                <a:solidFill>
                  <a:srgbClr val="0070C0"/>
                </a:solidFill>
              </a:rPr>
              <a:t> </a:t>
            </a:r>
            <a:r>
              <a:rPr lang="en-US" sz="2000" dirty="0" smtClean="0">
                <a:solidFill>
                  <a:srgbClr val="0070C0"/>
                </a:solidFill>
              </a:rPr>
              <a:t>(</a:t>
            </a:r>
            <a:r>
              <a:rPr lang="hr-HR" sz="2000" dirty="0">
                <a:solidFill>
                  <a:srgbClr val="0070C0"/>
                </a:solidFill>
              </a:rPr>
              <a:t>L</a:t>
            </a:r>
            <a:r>
              <a:rPr lang="en-US" sz="2000" dirty="0" smtClean="0">
                <a:solidFill>
                  <a:srgbClr val="0070C0"/>
                </a:solidFill>
              </a:rPr>
              <a:t>V</a:t>
            </a:r>
            <a:r>
              <a:rPr lang="hr-HR" sz="2000" dirty="0" smtClean="0">
                <a:solidFill>
                  <a:srgbClr val="0070C0"/>
                </a:solidFill>
              </a:rPr>
              <a:t>s</a:t>
            </a:r>
            <a:r>
              <a:rPr lang="en-US" sz="2000" dirty="0" smtClean="0">
                <a:solidFill>
                  <a:srgbClr val="0070C0"/>
                </a:solidFill>
              </a:rPr>
              <a:t>) </a:t>
            </a:r>
            <a:r>
              <a:rPr lang="en-US" sz="2000" dirty="0">
                <a:solidFill>
                  <a:srgbClr val="0070C0"/>
                </a:solidFill>
              </a:rPr>
              <a:t>of quality of life for certain pollutants in the air,</a:t>
            </a:r>
          </a:p>
          <a:p>
            <a:pPr marL="342900" lvl="1" indent="-342900">
              <a:spcBef>
                <a:spcPct val="20000"/>
              </a:spcBef>
              <a:buFontTx/>
              <a:buChar char="-"/>
            </a:pPr>
            <a:r>
              <a:rPr lang="hr-HR" sz="2000" b="1" dirty="0" smtClean="0">
                <a:solidFill>
                  <a:srgbClr val="0070C0"/>
                </a:solidFill>
              </a:rPr>
              <a:t>L</a:t>
            </a:r>
            <a:r>
              <a:rPr lang="en-US" sz="2000" b="1" dirty="0" err="1" smtClean="0">
                <a:solidFill>
                  <a:srgbClr val="0070C0"/>
                </a:solidFill>
              </a:rPr>
              <a:t>ong</a:t>
            </a:r>
            <a:r>
              <a:rPr lang="en-US" sz="2000" b="1" dirty="0" smtClean="0">
                <a:solidFill>
                  <a:srgbClr val="0070C0"/>
                </a:solidFill>
              </a:rPr>
              <a:t>-term </a:t>
            </a:r>
            <a:r>
              <a:rPr lang="en-US" sz="2000" b="1" dirty="0">
                <a:solidFill>
                  <a:srgbClr val="0070C0"/>
                </a:solidFill>
              </a:rPr>
              <a:t>goal and target value </a:t>
            </a:r>
            <a:r>
              <a:rPr lang="en-US" sz="2000" dirty="0">
                <a:solidFill>
                  <a:srgbClr val="0070C0"/>
                </a:solidFill>
              </a:rPr>
              <a:t>for ground-level ozone in the air,</a:t>
            </a:r>
          </a:p>
          <a:p>
            <a:pPr marL="342900" lvl="1" indent="-342900">
              <a:spcBef>
                <a:spcPct val="20000"/>
              </a:spcBef>
              <a:buFontTx/>
              <a:buChar char="-"/>
            </a:pPr>
            <a:r>
              <a:rPr lang="en-US" sz="2000" dirty="0">
                <a:solidFill>
                  <a:srgbClr val="0070C0"/>
                </a:solidFill>
              </a:rPr>
              <a:t>Depending on the properties of the pollutant substance, it prescribes </a:t>
            </a:r>
            <a:r>
              <a:rPr lang="en-US" sz="2000" b="1" dirty="0">
                <a:solidFill>
                  <a:srgbClr val="0070C0"/>
                </a:solidFill>
              </a:rPr>
              <a:t>the upper and lower estimate thresholds</a:t>
            </a:r>
            <a:r>
              <a:rPr lang="en-US" sz="2000" dirty="0">
                <a:solidFill>
                  <a:srgbClr val="0070C0"/>
                </a:solidFill>
              </a:rPr>
              <a:t>,</a:t>
            </a:r>
          </a:p>
          <a:p>
            <a:pPr marL="342900" lvl="1" indent="-342900">
              <a:spcBef>
                <a:spcPct val="20000"/>
              </a:spcBef>
              <a:buFontTx/>
              <a:buChar char="-"/>
            </a:pPr>
            <a:r>
              <a:rPr lang="en-US" sz="2000" b="1" dirty="0">
                <a:solidFill>
                  <a:srgbClr val="0070C0"/>
                </a:solidFill>
              </a:rPr>
              <a:t>Critical levels</a:t>
            </a:r>
            <a:r>
              <a:rPr lang="en-US" sz="2000" dirty="0">
                <a:solidFill>
                  <a:srgbClr val="0070C0"/>
                </a:solidFill>
              </a:rPr>
              <a:t> for the protection of vegetation and </a:t>
            </a:r>
            <a:r>
              <a:rPr lang="en-US" sz="2000" dirty="0" smtClean="0">
                <a:solidFill>
                  <a:srgbClr val="0070C0"/>
                </a:solidFill>
              </a:rPr>
              <a:t>ecosystem</a:t>
            </a:r>
            <a:endParaRPr lang="en-US" sz="2000" dirty="0">
              <a:solidFill>
                <a:srgbClr val="0070C0"/>
              </a:solidFill>
            </a:endParaRPr>
          </a:p>
          <a:p>
            <a:pPr marL="342900" lvl="1" indent="-342900">
              <a:spcBef>
                <a:spcPct val="20000"/>
              </a:spcBef>
              <a:buFontTx/>
              <a:buChar char="-"/>
            </a:pPr>
            <a:r>
              <a:rPr lang="hr-HR" sz="2000" b="1" dirty="0" smtClean="0">
                <a:solidFill>
                  <a:srgbClr val="0070C0"/>
                </a:solidFill>
              </a:rPr>
              <a:t>W</a:t>
            </a:r>
            <a:r>
              <a:rPr lang="en-US" sz="2000" b="1" dirty="0" err="1" smtClean="0">
                <a:solidFill>
                  <a:srgbClr val="0070C0"/>
                </a:solidFill>
              </a:rPr>
              <a:t>arning</a:t>
            </a:r>
            <a:r>
              <a:rPr lang="en-US" sz="2000" b="1" dirty="0" smtClean="0">
                <a:solidFill>
                  <a:srgbClr val="0070C0"/>
                </a:solidFill>
              </a:rPr>
              <a:t> </a:t>
            </a:r>
            <a:r>
              <a:rPr lang="en-US" sz="2000" b="1" dirty="0">
                <a:solidFill>
                  <a:srgbClr val="0070C0"/>
                </a:solidFill>
              </a:rPr>
              <a:t>threshold and alert threshold</a:t>
            </a:r>
            <a:r>
              <a:rPr lang="en-US" sz="2000" dirty="0">
                <a:solidFill>
                  <a:srgbClr val="0070C0"/>
                </a:solidFill>
              </a:rPr>
              <a:t>, as well as special </a:t>
            </a:r>
            <a:r>
              <a:rPr lang="hr-HR" sz="2000" dirty="0" smtClean="0">
                <a:solidFill>
                  <a:srgbClr val="0070C0"/>
                </a:solidFill>
              </a:rPr>
              <a:t>human </a:t>
            </a:r>
            <a:r>
              <a:rPr lang="hr-HR" sz="2000" dirty="0" err="1" smtClean="0">
                <a:solidFill>
                  <a:srgbClr val="0070C0"/>
                </a:solidFill>
              </a:rPr>
              <a:t>health</a:t>
            </a:r>
            <a:r>
              <a:rPr lang="hr-HR" sz="2000" dirty="0" smtClean="0">
                <a:solidFill>
                  <a:srgbClr val="0070C0"/>
                </a:solidFill>
              </a:rPr>
              <a:t> </a:t>
            </a:r>
            <a:r>
              <a:rPr lang="hr-HR" sz="2000" dirty="0" err="1" smtClean="0">
                <a:solidFill>
                  <a:srgbClr val="0070C0"/>
                </a:solidFill>
              </a:rPr>
              <a:t>protection</a:t>
            </a:r>
            <a:r>
              <a:rPr lang="hr-HR" sz="2000" dirty="0" smtClean="0">
                <a:solidFill>
                  <a:srgbClr val="0070C0"/>
                </a:solidFill>
              </a:rPr>
              <a:t> </a:t>
            </a:r>
            <a:r>
              <a:rPr lang="en-US" sz="2000" dirty="0" smtClean="0">
                <a:solidFill>
                  <a:srgbClr val="0070C0"/>
                </a:solidFill>
              </a:rPr>
              <a:t>measures </a:t>
            </a:r>
            <a:r>
              <a:rPr lang="hr-HR" sz="2000" dirty="0" err="1" smtClean="0">
                <a:solidFill>
                  <a:srgbClr val="0070C0"/>
                </a:solidFill>
              </a:rPr>
              <a:t>taken</a:t>
            </a:r>
            <a:r>
              <a:rPr lang="en-US" sz="2000" dirty="0" smtClean="0">
                <a:solidFill>
                  <a:srgbClr val="0070C0"/>
                </a:solidFill>
              </a:rPr>
              <a:t> at </a:t>
            </a:r>
            <a:r>
              <a:rPr lang="en-US" sz="2000" dirty="0">
                <a:solidFill>
                  <a:srgbClr val="0070C0"/>
                </a:solidFill>
              </a:rPr>
              <a:t>the time of their </a:t>
            </a:r>
            <a:r>
              <a:rPr lang="en-US" sz="2000" dirty="0" smtClean="0">
                <a:solidFill>
                  <a:srgbClr val="0070C0"/>
                </a:solidFill>
              </a:rPr>
              <a:t>occurrence</a:t>
            </a:r>
            <a:r>
              <a:rPr lang="hr-BA" sz="2000" dirty="0" smtClean="0">
                <a:solidFill>
                  <a:srgbClr val="0070C0"/>
                </a:solidFill>
              </a:rPr>
              <a:t>.</a:t>
            </a:r>
          </a:p>
          <a:p>
            <a:pPr marL="342900" lvl="1" indent="-342900">
              <a:spcBef>
                <a:spcPct val="20000"/>
              </a:spcBef>
              <a:buFontTx/>
              <a:buChar char="-"/>
            </a:pPr>
            <a:r>
              <a:rPr lang="en-US" sz="2000" b="1" dirty="0">
                <a:solidFill>
                  <a:srgbClr val="0070C0"/>
                </a:solidFill>
              </a:rPr>
              <a:t>an average exposure indicator </a:t>
            </a:r>
            <a:r>
              <a:rPr lang="en-US" sz="2000" dirty="0">
                <a:solidFill>
                  <a:srgbClr val="0070C0"/>
                </a:solidFill>
              </a:rPr>
              <a:t>(PPI) for </a:t>
            </a:r>
            <a:r>
              <a:rPr lang="hr-BA" sz="2000" b="1" dirty="0">
                <a:solidFill>
                  <a:srgbClr val="0070C0"/>
                </a:solidFill>
              </a:rPr>
              <a:t>PM</a:t>
            </a:r>
            <a:r>
              <a:rPr lang="hr-BA" sz="2000" b="1" baseline="-25000" dirty="0">
                <a:solidFill>
                  <a:srgbClr val="0070C0"/>
                </a:solidFill>
              </a:rPr>
              <a:t>2,5</a:t>
            </a:r>
            <a:r>
              <a:rPr lang="en-US" sz="2000" dirty="0" smtClean="0">
                <a:solidFill>
                  <a:srgbClr val="0070C0"/>
                </a:solidFill>
              </a:rPr>
              <a:t> </a:t>
            </a:r>
            <a:r>
              <a:rPr lang="en-US" sz="2000" dirty="0">
                <a:solidFill>
                  <a:srgbClr val="0070C0"/>
                </a:solidFill>
              </a:rPr>
              <a:t>that adequately reflects the </a:t>
            </a:r>
            <a:r>
              <a:rPr lang="en-US" sz="2000" dirty="0" smtClean="0">
                <a:solidFill>
                  <a:srgbClr val="0070C0"/>
                </a:solidFill>
              </a:rPr>
              <a:t>general exposure</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hr-HR" sz="2000" dirty="0" err="1" smtClean="0">
                <a:solidFill>
                  <a:srgbClr val="0070C0"/>
                </a:solidFill>
              </a:rPr>
              <a:t>population</a:t>
            </a:r>
            <a:r>
              <a:rPr lang="en-US" sz="2000" dirty="0" smtClean="0">
                <a:solidFill>
                  <a:srgbClr val="0070C0"/>
                </a:solidFill>
              </a:rPr>
              <a:t>.</a:t>
            </a:r>
            <a:endParaRPr lang="en-US" sz="2000" dirty="0">
              <a:solidFill>
                <a:srgbClr val="0070C0"/>
              </a:solidFill>
            </a:endParaRPr>
          </a:p>
          <a:p>
            <a:pPr marL="342900" lvl="1" indent="-342900">
              <a:spcBef>
                <a:spcPct val="20000"/>
              </a:spcBef>
              <a:buFontTx/>
              <a:buChar char="-"/>
            </a:pPr>
            <a:r>
              <a:rPr lang="en-US" sz="2000" b="1" dirty="0">
                <a:solidFill>
                  <a:srgbClr val="0070C0"/>
                </a:solidFill>
              </a:rPr>
              <a:t>targeted reduction of exposure at the national level,</a:t>
            </a:r>
          </a:p>
          <a:p>
            <a:pPr marL="342900" lvl="1" indent="-342900">
              <a:spcBef>
                <a:spcPct val="20000"/>
              </a:spcBef>
              <a:buFontTx/>
              <a:buChar char="-"/>
            </a:pPr>
            <a:r>
              <a:rPr lang="en-US" sz="2000" dirty="0">
                <a:solidFill>
                  <a:srgbClr val="0070C0"/>
                </a:solidFill>
              </a:rPr>
              <a:t>and the distribution and number of </a:t>
            </a:r>
            <a:r>
              <a:rPr lang="en-US" sz="2000" dirty="0" smtClean="0">
                <a:solidFill>
                  <a:srgbClr val="0070C0"/>
                </a:solidFill>
              </a:rPr>
              <a:t>me</a:t>
            </a:r>
            <a:r>
              <a:rPr lang="hr-HR" sz="2000" dirty="0" err="1" smtClean="0">
                <a:solidFill>
                  <a:srgbClr val="0070C0"/>
                </a:solidFill>
              </a:rPr>
              <a:t>asuring</a:t>
            </a:r>
            <a:r>
              <a:rPr lang="en-US" sz="2000" dirty="0" smtClean="0">
                <a:solidFill>
                  <a:srgbClr val="0070C0"/>
                </a:solidFill>
              </a:rPr>
              <a:t> </a:t>
            </a:r>
            <a:r>
              <a:rPr lang="en-US" sz="2000" dirty="0">
                <a:solidFill>
                  <a:srgbClr val="0070C0"/>
                </a:solidFill>
              </a:rPr>
              <a:t>points based on PPI for </a:t>
            </a:r>
            <a:r>
              <a:rPr lang="hr-BA" sz="2000" dirty="0" smtClean="0">
                <a:solidFill>
                  <a:srgbClr val="0070C0"/>
                </a:solidFill>
              </a:rPr>
              <a:t>PM</a:t>
            </a:r>
            <a:r>
              <a:rPr lang="hr-BA" sz="2000" baseline="-25000" dirty="0" smtClean="0">
                <a:solidFill>
                  <a:srgbClr val="0070C0"/>
                </a:solidFill>
              </a:rPr>
              <a:t>2,5</a:t>
            </a:r>
            <a:endParaRPr lang="hr-BA" sz="2000" dirty="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119591162"/>
      </p:ext>
    </p:extLst>
  </p:cSld>
  <p:clrMapOvr>
    <a:masterClrMapping/>
  </p:clrMapOvr>
  <p:transition spd="med">
    <p:fade thruBlk="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141453"/>
            <a:ext cx="8686800" cy="1153948"/>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9753" y="931025"/>
            <a:ext cx="9004391" cy="5473293"/>
          </a:xfrm>
          <a:prstGeom prst="rect">
            <a:avLst/>
          </a:prstGeom>
        </p:spPr>
        <p:txBody>
          <a:bodyPr wrap="square">
            <a:spAutoFit/>
          </a:bodyPr>
          <a:lstStyle/>
          <a:p>
            <a:pPr marL="0" lvl="1">
              <a:spcBef>
                <a:spcPct val="20000"/>
              </a:spcBef>
            </a:pPr>
            <a:r>
              <a:rPr lang="hr-BA" sz="2000" dirty="0" err="1" smtClean="0">
                <a:solidFill>
                  <a:srgbClr val="0070C0"/>
                </a:solidFill>
              </a:rPr>
              <a:t>The</a:t>
            </a:r>
            <a:r>
              <a:rPr lang="hr-BA" sz="2000" dirty="0" smtClean="0">
                <a:solidFill>
                  <a:srgbClr val="0070C0"/>
                </a:solidFill>
              </a:rPr>
              <a:t> </a:t>
            </a:r>
            <a:r>
              <a:rPr lang="hr-BA" sz="2000" dirty="0" err="1" smtClean="0">
                <a:solidFill>
                  <a:srgbClr val="0070C0"/>
                </a:solidFill>
              </a:rPr>
              <a:t>stipulated</a:t>
            </a:r>
            <a:r>
              <a:rPr lang="hr-BA" sz="2000" dirty="0" smtClean="0">
                <a:solidFill>
                  <a:srgbClr val="0070C0"/>
                </a:solidFill>
              </a:rPr>
              <a:t> </a:t>
            </a:r>
            <a:r>
              <a:rPr lang="hr-BA" sz="2000" dirty="0" err="1" smtClean="0">
                <a:solidFill>
                  <a:srgbClr val="0070C0"/>
                </a:solidFill>
              </a:rPr>
              <a:t>values</a:t>
            </a:r>
            <a:r>
              <a:rPr lang="hr-BA" sz="2000" dirty="0" smtClean="0">
                <a:solidFill>
                  <a:srgbClr val="0070C0"/>
                </a:solidFill>
              </a:rPr>
              <a:t> </a:t>
            </a:r>
            <a:r>
              <a:rPr lang="hr-BA" sz="2000" dirty="0" err="1" smtClean="0">
                <a:solidFill>
                  <a:srgbClr val="0070C0"/>
                </a:solidFill>
              </a:rPr>
              <a:t>of</a:t>
            </a:r>
            <a:r>
              <a:rPr lang="hr-BA" sz="2000" dirty="0" smtClean="0">
                <a:solidFill>
                  <a:srgbClr val="0070C0"/>
                </a:solidFill>
              </a:rPr>
              <a:t> </a:t>
            </a:r>
            <a:r>
              <a:rPr lang="hr-BA" sz="2000" dirty="0" err="1">
                <a:solidFill>
                  <a:srgbClr val="0070C0"/>
                </a:solidFill>
              </a:rPr>
              <a:t>the</a:t>
            </a:r>
            <a:r>
              <a:rPr lang="hr-BA" sz="2000" dirty="0">
                <a:solidFill>
                  <a:srgbClr val="0070C0"/>
                </a:solidFill>
              </a:rPr>
              <a:t> </a:t>
            </a:r>
            <a:r>
              <a:rPr lang="hr-BA" sz="2000" b="1" dirty="0" err="1">
                <a:solidFill>
                  <a:srgbClr val="0070C0"/>
                </a:solidFill>
              </a:rPr>
              <a:t>Regulation</a:t>
            </a:r>
            <a:r>
              <a:rPr lang="hr-BA" sz="2000" dirty="0">
                <a:solidFill>
                  <a:srgbClr val="0070C0"/>
                </a:solidFill>
              </a:rPr>
              <a:t> </a:t>
            </a:r>
            <a:r>
              <a:rPr lang="hr-BA" sz="2000" dirty="0" err="1">
                <a:solidFill>
                  <a:srgbClr val="0070C0"/>
                </a:solidFill>
              </a:rPr>
              <a:t>apply</a:t>
            </a:r>
            <a:r>
              <a:rPr lang="hr-BA" sz="2000" dirty="0">
                <a:solidFill>
                  <a:srgbClr val="0070C0"/>
                </a:solidFill>
              </a:rPr>
              <a:t> to </a:t>
            </a:r>
            <a:r>
              <a:rPr lang="hr-BA" sz="2000" dirty="0" err="1">
                <a:solidFill>
                  <a:srgbClr val="0070C0"/>
                </a:solidFill>
              </a:rPr>
              <a:t>the</a:t>
            </a:r>
            <a:r>
              <a:rPr lang="hr-BA" sz="2000" dirty="0">
                <a:solidFill>
                  <a:srgbClr val="0070C0"/>
                </a:solidFill>
              </a:rPr>
              <a:t> </a:t>
            </a:r>
            <a:r>
              <a:rPr lang="hr-BA" sz="2000" dirty="0" err="1">
                <a:solidFill>
                  <a:srgbClr val="0070C0"/>
                </a:solidFill>
              </a:rPr>
              <a:t>following</a:t>
            </a:r>
            <a:r>
              <a:rPr lang="hr-BA" sz="2000" dirty="0">
                <a:solidFill>
                  <a:srgbClr val="0070C0"/>
                </a:solidFill>
              </a:rPr>
              <a:t> </a:t>
            </a:r>
            <a:r>
              <a:rPr lang="hr-BA" sz="2000" dirty="0" err="1">
                <a:solidFill>
                  <a:srgbClr val="0070C0"/>
                </a:solidFill>
              </a:rPr>
              <a:t>pollutants</a:t>
            </a:r>
            <a:r>
              <a:rPr lang="hr-BA" sz="2000" dirty="0">
                <a:solidFill>
                  <a:srgbClr val="0070C0"/>
                </a:solidFill>
              </a:rPr>
              <a:t>:</a:t>
            </a:r>
          </a:p>
          <a:p>
            <a:pPr marL="0" lvl="1">
              <a:spcBef>
                <a:spcPct val="20000"/>
              </a:spcBef>
            </a:pPr>
            <a:r>
              <a:rPr lang="hr-BA" sz="2000" dirty="0">
                <a:solidFill>
                  <a:srgbClr val="0070C0"/>
                </a:solidFill>
              </a:rPr>
              <a:t>- </a:t>
            </a:r>
            <a:r>
              <a:rPr lang="hr-BA" sz="2000" dirty="0" err="1">
                <a:solidFill>
                  <a:srgbClr val="0070C0"/>
                </a:solidFill>
              </a:rPr>
              <a:t>Sulfur</a:t>
            </a:r>
            <a:r>
              <a:rPr lang="hr-BA" sz="2000" dirty="0">
                <a:solidFill>
                  <a:srgbClr val="0070C0"/>
                </a:solidFill>
              </a:rPr>
              <a:t> </a:t>
            </a:r>
            <a:r>
              <a:rPr lang="hr-BA" sz="2000" dirty="0" err="1">
                <a:solidFill>
                  <a:srgbClr val="0070C0"/>
                </a:solidFill>
              </a:rPr>
              <a:t>dioxide</a:t>
            </a:r>
            <a:r>
              <a:rPr lang="hr-BA" sz="2000" dirty="0">
                <a:solidFill>
                  <a:srgbClr val="0070C0"/>
                </a:solidFill>
              </a:rPr>
              <a:t> (SO2),</a:t>
            </a:r>
          </a:p>
          <a:p>
            <a:pPr marL="0" lvl="1">
              <a:spcBef>
                <a:spcPct val="20000"/>
              </a:spcBef>
            </a:pPr>
            <a:r>
              <a:rPr lang="hr-BA" sz="2000" dirty="0">
                <a:solidFill>
                  <a:srgbClr val="0070C0"/>
                </a:solidFill>
              </a:rPr>
              <a:t>- </a:t>
            </a:r>
            <a:r>
              <a:rPr lang="hr-BA" sz="2000" dirty="0" err="1">
                <a:solidFill>
                  <a:srgbClr val="0070C0"/>
                </a:solidFill>
              </a:rPr>
              <a:t>nitrogen</a:t>
            </a:r>
            <a:r>
              <a:rPr lang="hr-BA" sz="2000" dirty="0">
                <a:solidFill>
                  <a:srgbClr val="0070C0"/>
                </a:solidFill>
              </a:rPr>
              <a:t> </a:t>
            </a:r>
            <a:r>
              <a:rPr lang="hr-BA" sz="2000" dirty="0" err="1">
                <a:solidFill>
                  <a:srgbClr val="0070C0"/>
                </a:solidFill>
              </a:rPr>
              <a:t>oxides</a:t>
            </a:r>
            <a:r>
              <a:rPr lang="hr-BA" sz="2000" dirty="0">
                <a:solidFill>
                  <a:srgbClr val="0070C0"/>
                </a:solidFill>
              </a:rPr>
              <a:t> (</a:t>
            </a:r>
            <a:r>
              <a:rPr lang="hr-BA" sz="2000" dirty="0" err="1">
                <a:solidFill>
                  <a:srgbClr val="0070C0"/>
                </a:solidFill>
              </a:rPr>
              <a:t>NOx</a:t>
            </a:r>
            <a:r>
              <a:rPr lang="hr-BA" sz="2000" dirty="0">
                <a:solidFill>
                  <a:srgbClr val="0070C0"/>
                </a:solidFill>
              </a:rPr>
              <a:t>),</a:t>
            </a:r>
          </a:p>
          <a:p>
            <a:pPr marL="0" lvl="1">
              <a:spcBef>
                <a:spcPct val="20000"/>
              </a:spcBef>
            </a:pPr>
            <a:r>
              <a:rPr lang="hr-BA" sz="2000" dirty="0">
                <a:solidFill>
                  <a:srgbClr val="0070C0"/>
                </a:solidFill>
              </a:rPr>
              <a:t>- </a:t>
            </a:r>
            <a:r>
              <a:rPr lang="hr-BA" sz="2000" dirty="0" err="1">
                <a:solidFill>
                  <a:srgbClr val="0070C0"/>
                </a:solidFill>
              </a:rPr>
              <a:t>Nitrogen</a:t>
            </a:r>
            <a:r>
              <a:rPr lang="hr-BA" sz="2000" dirty="0">
                <a:solidFill>
                  <a:srgbClr val="0070C0"/>
                </a:solidFill>
              </a:rPr>
              <a:t> </a:t>
            </a:r>
            <a:r>
              <a:rPr lang="hr-BA" sz="2000" dirty="0" err="1">
                <a:solidFill>
                  <a:srgbClr val="0070C0"/>
                </a:solidFill>
              </a:rPr>
              <a:t>dioxide</a:t>
            </a:r>
            <a:r>
              <a:rPr lang="hr-BA" sz="2000" dirty="0">
                <a:solidFill>
                  <a:srgbClr val="0070C0"/>
                </a:solidFill>
              </a:rPr>
              <a:t> (NO2),</a:t>
            </a:r>
          </a:p>
          <a:p>
            <a:pPr marL="0" lvl="1">
              <a:spcBef>
                <a:spcPct val="20000"/>
              </a:spcBef>
            </a:pPr>
            <a:r>
              <a:rPr lang="hr-BA" sz="2000" dirty="0">
                <a:solidFill>
                  <a:srgbClr val="0070C0"/>
                </a:solidFill>
              </a:rPr>
              <a:t>- </a:t>
            </a:r>
            <a:r>
              <a:rPr lang="hr-BA" sz="2000" dirty="0" err="1">
                <a:solidFill>
                  <a:srgbClr val="0070C0"/>
                </a:solidFill>
              </a:rPr>
              <a:t>carbon</a:t>
            </a:r>
            <a:r>
              <a:rPr lang="hr-BA" sz="2000" dirty="0">
                <a:solidFill>
                  <a:srgbClr val="0070C0"/>
                </a:solidFill>
              </a:rPr>
              <a:t> </a:t>
            </a:r>
            <a:r>
              <a:rPr lang="hr-BA" sz="2000" dirty="0" err="1">
                <a:solidFill>
                  <a:srgbClr val="0070C0"/>
                </a:solidFill>
              </a:rPr>
              <a:t>monoxide</a:t>
            </a:r>
            <a:r>
              <a:rPr lang="hr-BA" sz="2000" dirty="0">
                <a:solidFill>
                  <a:srgbClr val="0070C0"/>
                </a:solidFill>
              </a:rPr>
              <a:t> (CO),</a:t>
            </a:r>
          </a:p>
          <a:p>
            <a:pPr marL="0" lvl="1">
              <a:spcBef>
                <a:spcPct val="20000"/>
              </a:spcBef>
            </a:pPr>
            <a:r>
              <a:rPr lang="hr-BA" sz="2000" dirty="0">
                <a:solidFill>
                  <a:srgbClr val="0070C0"/>
                </a:solidFill>
              </a:rPr>
              <a:t>- </a:t>
            </a:r>
            <a:r>
              <a:rPr lang="hr-BA" sz="2000" dirty="0" err="1">
                <a:solidFill>
                  <a:srgbClr val="0070C0"/>
                </a:solidFill>
              </a:rPr>
              <a:t>fractions</a:t>
            </a:r>
            <a:r>
              <a:rPr lang="hr-BA" sz="2000" dirty="0">
                <a:solidFill>
                  <a:srgbClr val="0070C0"/>
                </a:solidFill>
              </a:rPr>
              <a:t> </a:t>
            </a:r>
            <a:r>
              <a:rPr lang="hr-BA" sz="2000" dirty="0" err="1">
                <a:solidFill>
                  <a:srgbClr val="0070C0"/>
                </a:solidFill>
              </a:rPr>
              <a:t>of</a:t>
            </a:r>
            <a:r>
              <a:rPr lang="hr-BA" sz="2000" dirty="0">
                <a:solidFill>
                  <a:srgbClr val="0070C0"/>
                </a:solidFill>
              </a:rPr>
              <a:t> </a:t>
            </a:r>
            <a:r>
              <a:rPr lang="hr-BA" sz="2000" dirty="0" err="1">
                <a:solidFill>
                  <a:srgbClr val="0070C0"/>
                </a:solidFill>
              </a:rPr>
              <a:t>fluidized</a:t>
            </a:r>
            <a:r>
              <a:rPr lang="hr-BA" sz="2000" dirty="0">
                <a:solidFill>
                  <a:srgbClr val="0070C0"/>
                </a:solidFill>
              </a:rPr>
              <a:t> </a:t>
            </a:r>
            <a:r>
              <a:rPr lang="hr-BA" sz="2000" dirty="0" err="1">
                <a:solidFill>
                  <a:srgbClr val="0070C0"/>
                </a:solidFill>
              </a:rPr>
              <a:t>particles</a:t>
            </a:r>
            <a:r>
              <a:rPr lang="hr-BA" sz="2000" dirty="0">
                <a:solidFill>
                  <a:srgbClr val="0070C0"/>
                </a:solidFill>
              </a:rPr>
              <a:t> </a:t>
            </a:r>
            <a:r>
              <a:rPr lang="hr-BA" sz="2000" dirty="0" err="1">
                <a:solidFill>
                  <a:srgbClr val="0070C0"/>
                </a:solidFill>
              </a:rPr>
              <a:t>by</a:t>
            </a:r>
            <a:r>
              <a:rPr lang="hr-BA" sz="2000" dirty="0">
                <a:solidFill>
                  <a:srgbClr val="0070C0"/>
                </a:solidFill>
              </a:rPr>
              <a:t> </a:t>
            </a:r>
            <a:r>
              <a:rPr lang="hr-BA" sz="2000" dirty="0" err="1">
                <a:solidFill>
                  <a:srgbClr val="0070C0"/>
                </a:solidFill>
              </a:rPr>
              <a:t>size</a:t>
            </a:r>
            <a:r>
              <a:rPr lang="hr-BA" sz="2000" dirty="0">
                <a:solidFill>
                  <a:srgbClr val="0070C0"/>
                </a:solidFill>
              </a:rPr>
              <a:t> </a:t>
            </a:r>
            <a:r>
              <a:rPr lang="hr-BA" sz="2000" dirty="0" err="1">
                <a:solidFill>
                  <a:srgbClr val="0070C0"/>
                </a:solidFill>
              </a:rPr>
              <a:t>of</a:t>
            </a:r>
            <a:r>
              <a:rPr lang="hr-BA" sz="2000" dirty="0">
                <a:solidFill>
                  <a:srgbClr val="0070C0"/>
                </a:solidFill>
              </a:rPr>
              <a:t> PM10 </a:t>
            </a:r>
            <a:r>
              <a:rPr lang="hr-BA" sz="2000" dirty="0" err="1">
                <a:solidFill>
                  <a:srgbClr val="0070C0"/>
                </a:solidFill>
              </a:rPr>
              <a:t>and</a:t>
            </a:r>
            <a:r>
              <a:rPr lang="hr-BA" sz="2000" dirty="0">
                <a:solidFill>
                  <a:srgbClr val="0070C0"/>
                </a:solidFill>
              </a:rPr>
              <a:t> PM2,5</a:t>
            </a:r>
            <a:r>
              <a:rPr lang="hr-BA" sz="2000" dirty="0" smtClean="0">
                <a:solidFill>
                  <a:srgbClr val="0070C0"/>
                </a:solidFill>
              </a:rPr>
              <a:t>,</a:t>
            </a:r>
            <a:endParaRPr lang="hr-BA" sz="2000" dirty="0">
              <a:solidFill>
                <a:srgbClr val="0070C0"/>
              </a:solidFill>
            </a:endParaRPr>
          </a:p>
          <a:p>
            <a:pPr marL="0" lvl="1">
              <a:spcBef>
                <a:spcPct val="20000"/>
              </a:spcBef>
            </a:pPr>
            <a:r>
              <a:rPr lang="hr-BA" sz="2000" dirty="0">
                <a:solidFill>
                  <a:srgbClr val="0070C0"/>
                </a:solidFill>
              </a:rPr>
              <a:t>- </a:t>
            </a:r>
            <a:r>
              <a:rPr lang="hr-BA" sz="2000" dirty="0" err="1">
                <a:solidFill>
                  <a:srgbClr val="0070C0"/>
                </a:solidFill>
              </a:rPr>
              <a:t>lead</a:t>
            </a:r>
            <a:r>
              <a:rPr lang="hr-BA" sz="2000" dirty="0">
                <a:solidFill>
                  <a:srgbClr val="0070C0"/>
                </a:solidFill>
              </a:rPr>
              <a:t> (Pb), </a:t>
            </a:r>
            <a:r>
              <a:rPr lang="hr-BA" sz="2000" dirty="0" err="1">
                <a:solidFill>
                  <a:srgbClr val="0070C0"/>
                </a:solidFill>
              </a:rPr>
              <a:t>cadmium</a:t>
            </a:r>
            <a:r>
              <a:rPr lang="hr-BA" sz="2000" dirty="0">
                <a:solidFill>
                  <a:srgbClr val="0070C0"/>
                </a:solidFill>
              </a:rPr>
              <a:t> (Cd), </a:t>
            </a:r>
            <a:r>
              <a:rPr lang="hr-BA" sz="2000" dirty="0" err="1">
                <a:solidFill>
                  <a:srgbClr val="0070C0"/>
                </a:solidFill>
              </a:rPr>
              <a:t>arsenic</a:t>
            </a:r>
            <a:r>
              <a:rPr lang="hr-BA" sz="2000" dirty="0">
                <a:solidFill>
                  <a:srgbClr val="0070C0"/>
                </a:solidFill>
              </a:rPr>
              <a:t> (As), </a:t>
            </a:r>
            <a:r>
              <a:rPr lang="hr-BA" sz="2000" dirty="0" err="1">
                <a:solidFill>
                  <a:srgbClr val="0070C0"/>
                </a:solidFill>
              </a:rPr>
              <a:t>nickel</a:t>
            </a:r>
            <a:r>
              <a:rPr lang="hr-BA" sz="2000" dirty="0">
                <a:solidFill>
                  <a:srgbClr val="0070C0"/>
                </a:solidFill>
              </a:rPr>
              <a:t> (Ni) </a:t>
            </a:r>
            <a:r>
              <a:rPr lang="hr-BA" sz="2000" dirty="0" err="1">
                <a:solidFill>
                  <a:srgbClr val="0070C0"/>
                </a:solidFill>
              </a:rPr>
              <a:t>and</a:t>
            </a:r>
            <a:r>
              <a:rPr lang="hr-BA" sz="2000" dirty="0">
                <a:solidFill>
                  <a:srgbClr val="0070C0"/>
                </a:solidFill>
              </a:rPr>
              <a:t> </a:t>
            </a:r>
            <a:r>
              <a:rPr lang="hr-BA" sz="2000" dirty="0" err="1">
                <a:solidFill>
                  <a:srgbClr val="0070C0"/>
                </a:solidFill>
              </a:rPr>
              <a:t>benzo</a:t>
            </a:r>
            <a:r>
              <a:rPr lang="hr-BA" sz="2000" dirty="0">
                <a:solidFill>
                  <a:srgbClr val="0070C0"/>
                </a:solidFill>
              </a:rPr>
              <a:t> (a) </a:t>
            </a:r>
            <a:r>
              <a:rPr lang="hr-BA" sz="2000" dirty="0" err="1">
                <a:solidFill>
                  <a:srgbClr val="0070C0"/>
                </a:solidFill>
              </a:rPr>
              <a:t>pyrene</a:t>
            </a:r>
            <a:r>
              <a:rPr lang="hr-BA" sz="2000" dirty="0">
                <a:solidFill>
                  <a:srgbClr val="0070C0"/>
                </a:solidFill>
              </a:rPr>
              <a:t> </a:t>
            </a:r>
            <a:r>
              <a:rPr lang="hr-BA" sz="2000" dirty="0" err="1">
                <a:solidFill>
                  <a:srgbClr val="0070C0"/>
                </a:solidFill>
              </a:rPr>
              <a:t>in</a:t>
            </a:r>
            <a:r>
              <a:rPr lang="hr-BA" sz="2000" dirty="0">
                <a:solidFill>
                  <a:srgbClr val="0070C0"/>
                </a:solidFill>
              </a:rPr>
              <a:t> PM10,</a:t>
            </a:r>
          </a:p>
          <a:p>
            <a:pPr marL="0" lvl="1">
              <a:spcBef>
                <a:spcPct val="20000"/>
              </a:spcBef>
            </a:pPr>
            <a:r>
              <a:rPr lang="hr-BA" sz="2000" dirty="0">
                <a:solidFill>
                  <a:srgbClr val="0070C0"/>
                </a:solidFill>
              </a:rPr>
              <a:t>- total </a:t>
            </a:r>
            <a:r>
              <a:rPr lang="hr-BA" sz="2000" dirty="0" smtClean="0">
                <a:solidFill>
                  <a:srgbClr val="0070C0"/>
                </a:solidFill>
              </a:rPr>
              <a:t>gas </a:t>
            </a:r>
            <a:r>
              <a:rPr lang="hr-BA" sz="2000" dirty="0" err="1" smtClean="0">
                <a:solidFill>
                  <a:srgbClr val="0070C0"/>
                </a:solidFill>
              </a:rPr>
              <a:t>mercury</a:t>
            </a:r>
            <a:r>
              <a:rPr lang="hr-BA" sz="2000" dirty="0" smtClean="0">
                <a:solidFill>
                  <a:srgbClr val="0070C0"/>
                </a:solidFill>
              </a:rPr>
              <a:t> (</a:t>
            </a:r>
            <a:r>
              <a:rPr lang="hr-BA" sz="2000" dirty="0">
                <a:solidFill>
                  <a:srgbClr val="0070C0"/>
                </a:solidFill>
              </a:rPr>
              <a:t>Hg),</a:t>
            </a:r>
          </a:p>
          <a:p>
            <a:pPr marL="0" lvl="1">
              <a:spcBef>
                <a:spcPct val="20000"/>
              </a:spcBef>
            </a:pPr>
            <a:r>
              <a:rPr lang="hr-BA" sz="2000" dirty="0">
                <a:solidFill>
                  <a:srgbClr val="0070C0"/>
                </a:solidFill>
              </a:rPr>
              <a:t>- benzene,</a:t>
            </a:r>
          </a:p>
          <a:p>
            <a:pPr marL="0" lvl="1">
              <a:spcBef>
                <a:spcPts val="200"/>
              </a:spcBef>
            </a:pPr>
            <a:r>
              <a:rPr lang="hr-BA" dirty="0" smtClean="0">
                <a:solidFill>
                  <a:srgbClr val="0070C0"/>
                </a:solidFill>
              </a:rPr>
              <a:t>–  </a:t>
            </a:r>
            <a:r>
              <a:rPr lang="hr-BA" dirty="0" err="1">
                <a:solidFill>
                  <a:srgbClr val="0070C0"/>
                </a:solidFill>
              </a:rPr>
              <a:t>hydrogen</a:t>
            </a:r>
            <a:r>
              <a:rPr lang="hr-BA" dirty="0">
                <a:solidFill>
                  <a:srgbClr val="0070C0"/>
                </a:solidFill>
              </a:rPr>
              <a:t> </a:t>
            </a:r>
            <a:r>
              <a:rPr lang="hr-BA" dirty="0" err="1">
                <a:solidFill>
                  <a:srgbClr val="0070C0"/>
                </a:solidFill>
              </a:rPr>
              <a:t>sulphide</a:t>
            </a:r>
            <a:r>
              <a:rPr lang="hr-BA" dirty="0">
                <a:solidFill>
                  <a:srgbClr val="0070C0"/>
                </a:solidFill>
              </a:rPr>
              <a:t> (H2S),</a:t>
            </a:r>
          </a:p>
          <a:p>
            <a:pPr marL="0" lvl="1">
              <a:spcBef>
                <a:spcPts val="200"/>
              </a:spcBef>
            </a:pPr>
            <a:r>
              <a:rPr lang="hr-BA" dirty="0">
                <a:solidFill>
                  <a:srgbClr val="0070C0"/>
                </a:solidFill>
              </a:rPr>
              <a:t>- </a:t>
            </a:r>
            <a:r>
              <a:rPr lang="hr-BA" dirty="0" err="1">
                <a:solidFill>
                  <a:srgbClr val="0070C0"/>
                </a:solidFill>
              </a:rPr>
              <a:t>Ammonia</a:t>
            </a:r>
            <a:r>
              <a:rPr lang="hr-BA" dirty="0">
                <a:solidFill>
                  <a:srgbClr val="0070C0"/>
                </a:solidFill>
              </a:rPr>
              <a:t> (NH3),</a:t>
            </a:r>
          </a:p>
          <a:p>
            <a:pPr marL="0" lvl="1">
              <a:spcBef>
                <a:spcPts val="200"/>
              </a:spcBef>
            </a:pPr>
            <a:r>
              <a:rPr lang="hr-BA" dirty="0">
                <a:solidFill>
                  <a:srgbClr val="0070C0"/>
                </a:solidFill>
              </a:rPr>
              <a:t>- </a:t>
            </a:r>
            <a:r>
              <a:rPr lang="hr-BA" dirty="0" err="1">
                <a:solidFill>
                  <a:srgbClr val="0070C0"/>
                </a:solidFill>
              </a:rPr>
              <a:t>methanal</a:t>
            </a:r>
            <a:r>
              <a:rPr lang="hr-BA" dirty="0">
                <a:solidFill>
                  <a:srgbClr val="0070C0"/>
                </a:solidFill>
              </a:rPr>
              <a:t> (</a:t>
            </a:r>
            <a:r>
              <a:rPr lang="hr-BA" dirty="0" err="1">
                <a:solidFill>
                  <a:srgbClr val="0070C0"/>
                </a:solidFill>
              </a:rPr>
              <a:t>formaldehyde</a:t>
            </a:r>
            <a:r>
              <a:rPr lang="hr-BA" dirty="0">
                <a:solidFill>
                  <a:srgbClr val="0070C0"/>
                </a:solidFill>
              </a:rPr>
              <a:t>),</a:t>
            </a:r>
          </a:p>
          <a:p>
            <a:pPr marL="0" lvl="1">
              <a:spcBef>
                <a:spcPts val="200"/>
              </a:spcBef>
            </a:pPr>
            <a:r>
              <a:rPr lang="hr-BA" dirty="0">
                <a:solidFill>
                  <a:srgbClr val="0070C0"/>
                </a:solidFill>
              </a:rPr>
              <a:t>- </a:t>
            </a:r>
            <a:r>
              <a:rPr lang="hr-BA" dirty="0" err="1">
                <a:solidFill>
                  <a:srgbClr val="0070C0"/>
                </a:solidFill>
              </a:rPr>
              <a:t>mercaptan</a:t>
            </a:r>
            <a:r>
              <a:rPr lang="hr-BA" dirty="0">
                <a:solidFill>
                  <a:srgbClr val="0070C0"/>
                </a:solidFill>
              </a:rPr>
              <a:t>,</a:t>
            </a:r>
          </a:p>
          <a:p>
            <a:pPr marL="0" lvl="1">
              <a:spcBef>
                <a:spcPts val="200"/>
              </a:spcBef>
            </a:pPr>
            <a:r>
              <a:rPr lang="hr-BA" dirty="0">
                <a:solidFill>
                  <a:srgbClr val="0070C0"/>
                </a:solidFill>
              </a:rPr>
              <a:t>- total sediment </a:t>
            </a:r>
            <a:r>
              <a:rPr lang="hr-BA" dirty="0" smtClean="0">
                <a:solidFill>
                  <a:srgbClr val="0070C0"/>
                </a:solidFill>
              </a:rPr>
              <a:t>(TS),</a:t>
            </a:r>
            <a:endParaRPr lang="hr-BA" dirty="0">
              <a:solidFill>
                <a:srgbClr val="0070C0"/>
              </a:solidFill>
            </a:endParaRPr>
          </a:p>
          <a:p>
            <a:pPr marL="0" lvl="1">
              <a:spcBef>
                <a:spcPts val="200"/>
              </a:spcBef>
            </a:pPr>
            <a:r>
              <a:rPr lang="hr-BA" dirty="0">
                <a:solidFill>
                  <a:srgbClr val="0070C0"/>
                </a:solidFill>
              </a:rPr>
              <a:t>- </a:t>
            </a:r>
            <a:r>
              <a:rPr lang="hr-BA" dirty="0" err="1">
                <a:solidFill>
                  <a:srgbClr val="0070C0"/>
                </a:solidFill>
              </a:rPr>
              <a:t>Content</a:t>
            </a:r>
            <a:r>
              <a:rPr lang="hr-BA" dirty="0">
                <a:solidFill>
                  <a:srgbClr val="0070C0"/>
                </a:solidFill>
              </a:rPr>
              <a:t> </a:t>
            </a:r>
            <a:r>
              <a:rPr lang="hr-BA" dirty="0" err="1">
                <a:solidFill>
                  <a:srgbClr val="0070C0"/>
                </a:solidFill>
              </a:rPr>
              <a:t>of</a:t>
            </a:r>
            <a:r>
              <a:rPr lang="hr-BA" dirty="0">
                <a:solidFill>
                  <a:srgbClr val="0070C0"/>
                </a:solidFill>
              </a:rPr>
              <a:t> </a:t>
            </a:r>
            <a:r>
              <a:rPr lang="hr-BA" dirty="0" err="1">
                <a:solidFill>
                  <a:srgbClr val="0070C0"/>
                </a:solidFill>
              </a:rPr>
              <a:t>lead</a:t>
            </a:r>
            <a:r>
              <a:rPr lang="hr-BA" dirty="0">
                <a:solidFill>
                  <a:srgbClr val="0070C0"/>
                </a:solidFill>
              </a:rPr>
              <a:t>, </a:t>
            </a:r>
            <a:r>
              <a:rPr lang="hr-BA" dirty="0" err="1">
                <a:solidFill>
                  <a:srgbClr val="0070C0"/>
                </a:solidFill>
              </a:rPr>
              <a:t>cadmium</a:t>
            </a:r>
            <a:r>
              <a:rPr lang="hr-BA" dirty="0">
                <a:solidFill>
                  <a:srgbClr val="0070C0"/>
                </a:solidFill>
              </a:rPr>
              <a:t>, </a:t>
            </a:r>
            <a:r>
              <a:rPr lang="hr-BA" dirty="0" err="1">
                <a:solidFill>
                  <a:srgbClr val="0070C0"/>
                </a:solidFill>
              </a:rPr>
              <a:t>arsenic</a:t>
            </a:r>
            <a:r>
              <a:rPr lang="hr-BA" dirty="0">
                <a:solidFill>
                  <a:srgbClr val="0070C0"/>
                </a:solidFill>
              </a:rPr>
              <a:t>, </a:t>
            </a:r>
            <a:r>
              <a:rPr lang="hr-BA" dirty="0" err="1">
                <a:solidFill>
                  <a:srgbClr val="0070C0"/>
                </a:solidFill>
              </a:rPr>
              <a:t>nickel</a:t>
            </a:r>
            <a:r>
              <a:rPr lang="hr-BA" dirty="0">
                <a:solidFill>
                  <a:srgbClr val="0070C0"/>
                </a:solidFill>
              </a:rPr>
              <a:t>, </a:t>
            </a:r>
            <a:r>
              <a:rPr lang="hr-BA" dirty="0" err="1">
                <a:solidFill>
                  <a:srgbClr val="0070C0"/>
                </a:solidFill>
              </a:rPr>
              <a:t>mercury</a:t>
            </a:r>
            <a:r>
              <a:rPr lang="hr-BA" dirty="0">
                <a:solidFill>
                  <a:srgbClr val="0070C0"/>
                </a:solidFill>
              </a:rPr>
              <a:t>, </a:t>
            </a:r>
            <a:r>
              <a:rPr lang="hr-BA" dirty="0" err="1">
                <a:solidFill>
                  <a:srgbClr val="0070C0"/>
                </a:solidFill>
              </a:rPr>
              <a:t>thallium</a:t>
            </a:r>
            <a:r>
              <a:rPr lang="hr-BA" dirty="0">
                <a:solidFill>
                  <a:srgbClr val="0070C0"/>
                </a:solidFill>
              </a:rPr>
              <a:t> </a:t>
            </a:r>
            <a:r>
              <a:rPr lang="hr-BA" dirty="0" err="1">
                <a:solidFill>
                  <a:srgbClr val="0070C0"/>
                </a:solidFill>
              </a:rPr>
              <a:t>and</a:t>
            </a:r>
            <a:r>
              <a:rPr lang="hr-BA" dirty="0">
                <a:solidFill>
                  <a:srgbClr val="0070C0"/>
                </a:solidFill>
              </a:rPr>
              <a:t> </a:t>
            </a:r>
            <a:r>
              <a:rPr lang="hr-BA" dirty="0" err="1">
                <a:solidFill>
                  <a:srgbClr val="0070C0"/>
                </a:solidFill>
              </a:rPr>
              <a:t>benzo</a:t>
            </a:r>
            <a:r>
              <a:rPr lang="hr-BA" dirty="0">
                <a:solidFill>
                  <a:srgbClr val="0070C0"/>
                </a:solidFill>
              </a:rPr>
              <a:t> (a) </a:t>
            </a:r>
            <a:r>
              <a:rPr lang="hr-BA" dirty="0" err="1">
                <a:solidFill>
                  <a:srgbClr val="0070C0"/>
                </a:solidFill>
              </a:rPr>
              <a:t>pyrene</a:t>
            </a:r>
            <a:r>
              <a:rPr lang="hr-BA" dirty="0">
                <a:solidFill>
                  <a:srgbClr val="0070C0"/>
                </a:solidFill>
              </a:rPr>
              <a:t> </a:t>
            </a:r>
            <a:r>
              <a:rPr lang="hr-BA" dirty="0" err="1">
                <a:solidFill>
                  <a:srgbClr val="0070C0"/>
                </a:solidFill>
              </a:rPr>
              <a:t>in</a:t>
            </a:r>
            <a:r>
              <a:rPr lang="hr-BA" dirty="0">
                <a:solidFill>
                  <a:srgbClr val="0070C0"/>
                </a:solidFill>
              </a:rPr>
              <a:t> </a:t>
            </a:r>
            <a:r>
              <a:rPr lang="hr-BA" dirty="0" smtClean="0">
                <a:solidFill>
                  <a:srgbClr val="0070C0"/>
                </a:solidFill>
              </a:rPr>
              <a:t>TS</a:t>
            </a:r>
            <a:endParaRPr lang="hr-BA" dirty="0">
              <a:solidFill>
                <a:srgbClr val="0070C0"/>
              </a:solidFill>
            </a:endParaRPr>
          </a:p>
          <a:p>
            <a:pPr marL="0" lvl="1">
              <a:spcBef>
                <a:spcPts val="200"/>
              </a:spcBef>
            </a:pPr>
            <a:r>
              <a:rPr lang="hr-BA" dirty="0">
                <a:solidFill>
                  <a:srgbClr val="0070C0"/>
                </a:solidFill>
              </a:rPr>
              <a:t>- </a:t>
            </a:r>
            <a:r>
              <a:rPr lang="hr-BA" dirty="0" err="1">
                <a:solidFill>
                  <a:srgbClr val="0070C0"/>
                </a:solidFill>
              </a:rPr>
              <a:t>ground-level</a:t>
            </a:r>
            <a:r>
              <a:rPr lang="hr-BA" dirty="0">
                <a:solidFill>
                  <a:srgbClr val="0070C0"/>
                </a:solidFill>
              </a:rPr>
              <a:t> </a:t>
            </a:r>
            <a:r>
              <a:rPr lang="hr-BA" dirty="0" smtClean="0">
                <a:solidFill>
                  <a:srgbClr val="0070C0"/>
                </a:solidFill>
              </a:rPr>
              <a:t>ozone</a:t>
            </a:r>
            <a:endParaRPr lang="hr-BA" dirty="0">
              <a:solidFill>
                <a:srgbClr val="0070C0"/>
              </a:solidFill>
            </a:endParaRPr>
          </a:p>
        </p:txBody>
      </p:sp>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842082689"/>
      </p:ext>
    </p:extLst>
  </p:cSld>
  <p:clrMapOvr>
    <a:masterClrMapping/>
  </p:clrMapOvr>
  <p:transition spd="med">
    <p:fade thruBlk="1"/>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 y="1209245"/>
            <a:ext cx="9072980" cy="1815882"/>
          </a:xfrm>
          <a:prstGeom prst="rect">
            <a:avLst/>
          </a:prstGeom>
        </p:spPr>
        <p:txBody>
          <a:bodyPr wrap="square">
            <a:spAutoFit/>
          </a:bodyPr>
          <a:lstStyle/>
          <a:p>
            <a:pPr marL="0" lvl="1">
              <a:spcBef>
                <a:spcPct val="20000"/>
              </a:spcBef>
            </a:pPr>
            <a:r>
              <a:rPr lang="en-US" sz="2400" b="1" dirty="0">
                <a:solidFill>
                  <a:srgbClr val="1F497D"/>
                </a:solidFill>
              </a:rPr>
              <a:t>Regulation on the Determination of Areas and Agglomerations by Levels of Air Pollution on the Territory of the Republic of </a:t>
            </a:r>
            <a:r>
              <a:rPr lang="en-US" sz="2400" b="1" dirty="0" smtClean="0">
                <a:solidFill>
                  <a:srgbClr val="1F497D"/>
                </a:solidFill>
              </a:rPr>
              <a:t>Croatia</a:t>
            </a:r>
            <a:r>
              <a:rPr lang="hr-HR" sz="2400" b="1" dirty="0" smtClean="0">
                <a:solidFill>
                  <a:srgbClr val="1F497D"/>
                </a:solidFill>
              </a:rPr>
              <a:t> </a:t>
            </a:r>
            <a:r>
              <a:rPr lang="hr-BA" sz="2000" dirty="0" smtClean="0">
                <a:solidFill>
                  <a:srgbClr val="0070C0"/>
                </a:solidFill>
              </a:rPr>
              <a:t>(OG</a:t>
            </a:r>
            <a:r>
              <a:rPr lang="hr-BA" sz="2000" dirty="0"/>
              <a:t> </a:t>
            </a:r>
            <a:r>
              <a:rPr lang="hr-BA" sz="2000" dirty="0">
                <a:hlinkClick r:id="rId4"/>
              </a:rPr>
              <a:t>1/14</a:t>
            </a:r>
            <a:r>
              <a:rPr lang="hr-BA" sz="2000" dirty="0" smtClean="0">
                <a:solidFill>
                  <a:srgbClr val="0070C0"/>
                </a:solidFill>
              </a:rPr>
              <a:t>)</a:t>
            </a:r>
          </a:p>
          <a:p>
            <a:pPr marL="0" lvl="1">
              <a:spcBef>
                <a:spcPct val="20000"/>
              </a:spcBef>
            </a:pPr>
            <a:r>
              <a:rPr lang="hr-BA" sz="2000" dirty="0" err="1" smtClean="0">
                <a:solidFill>
                  <a:srgbClr val="0070C0"/>
                </a:solidFill>
              </a:rPr>
              <a:t>It</a:t>
            </a:r>
            <a:r>
              <a:rPr lang="hr-BA" sz="2000" dirty="0" smtClean="0">
                <a:solidFill>
                  <a:srgbClr val="0070C0"/>
                </a:solidFill>
              </a:rPr>
              <a:t> </a:t>
            </a:r>
            <a:r>
              <a:rPr lang="hr-BA" sz="2000" dirty="0" err="1" smtClean="0">
                <a:solidFill>
                  <a:srgbClr val="0070C0"/>
                </a:solidFill>
              </a:rPr>
              <a:t>was</a:t>
            </a:r>
            <a:r>
              <a:rPr lang="hr-BA" sz="2000" dirty="0" smtClean="0">
                <a:solidFill>
                  <a:srgbClr val="0070C0"/>
                </a:solidFill>
              </a:rPr>
              <a:t> </a:t>
            </a:r>
            <a:r>
              <a:rPr lang="hr-BA" sz="2000" dirty="0" err="1" smtClean="0">
                <a:solidFill>
                  <a:srgbClr val="0070C0"/>
                </a:solidFill>
              </a:rPr>
              <a:t>passed</a:t>
            </a:r>
            <a:r>
              <a:rPr lang="hr-BA" sz="2000" dirty="0" smtClean="0">
                <a:solidFill>
                  <a:srgbClr val="0070C0"/>
                </a:solidFill>
              </a:rPr>
              <a:t> on </a:t>
            </a:r>
            <a:r>
              <a:rPr lang="hr-BA" sz="2000" dirty="0" err="1" smtClean="0">
                <a:solidFill>
                  <a:srgbClr val="0070C0"/>
                </a:solidFill>
              </a:rPr>
              <a:t>basis</a:t>
            </a:r>
            <a:r>
              <a:rPr lang="hr-BA" sz="2000" dirty="0" smtClean="0">
                <a:solidFill>
                  <a:srgbClr val="0070C0"/>
                </a:solidFill>
              </a:rPr>
              <a:t> </a:t>
            </a:r>
            <a:r>
              <a:rPr lang="hr-BA" sz="2000" dirty="0" err="1" smtClean="0">
                <a:solidFill>
                  <a:srgbClr val="0070C0"/>
                </a:solidFill>
              </a:rPr>
              <a:t>of</a:t>
            </a:r>
            <a:r>
              <a:rPr lang="hr-BA" sz="2000" dirty="0" smtClean="0">
                <a:solidFill>
                  <a:srgbClr val="0070C0"/>
                </a:solidFill>
              </a:rPr>
              <a:t> </a:t>
            </a:r>
            <a:r>
              <a:rPr lang="hr-BA" sz="2000" b="1" dirty="0" err="1" smtClean="0">
                <a:solidFill>
                  <a:srgbClr val="0070C0"/>
                </a:solidFill>
              </a:rPr>
              <a:t>Article</a:t>
            </a:r>
            <a:r>
              <a:rPr lang="hr-BA" sz="2000" b="1" dirty="0" smtClean="0">
                <a:solidFill>
                  <a:srgbClr val="0070C0"/>
                </a:solidFill>
              </a:rPr>
              <a:t> 18. </a:t>
            </a:r>
            <a:r>
              <a:rPr lang="hr-BA" sz="2000" b="1" dirty="0" err="1" smtClean="0">
                <a:solidFill>
                  <a:srgbClr val="0070C0"/>
                </a:solidFill>
              </a:rPr>
              <a:t>paragraph</a:t>
            </a:r>
            <a:r>
              <a:rPr lang="hr-BA" sz="2000" b="1" dirty="0" smtClean="0">
                <a:solidFill>
                  <a:srgbClr val="0070C0"/>
                </a:solidFill>
              </a:rPr>
              <a:t> </a:t>
            </a:r>
            <a:r>
              <a:rPr lang="hr-BA" sz="2000" b="1" dirty="0">
                <a:solidFill>
                  <a:srgbClr val="0070C0"/>
                </a:solidFill>
              </a:rPr>
              <a:t>2. </a:t>
            </a:r>
            <a:r>
              <a:rPr lang="hr-BA" sz="2000" b="1" dirty="0" err="1" smtClean="0">
                <a:solidFill>
                  <a:srgbClr val="0070C0"/>
                </a:solidFill>
              </a:rPr>
              <a:t>of</a:t>
            </a:r>
            <a:r>
              <a:rPr lang="hr-BA" sz="2000" b="1" dirty="0" smtClean="0">
                <a:solidFill>
                  <a:srgbClr val="0070C0"/>
                </a:solidFill>
              </a:rPr>
              <a:t> </a:t>
            </a:r>
            <a:r>
              <a:rPr lang="hr-BA" sz="2000" b="1" dirty="0" err="1" smtClean="0">
                <a:solidFill>
                  <a:srgbClr val="0070C0"/>
                </a:solidFill>
              </a:rPr>
              <a:t>the</a:t>
            </a:r>
            <a:r>
              <a:rPr lang="hr-BA" sz="2000" b="1" dirty="0" smtClean="0">
                <a:solidFill>
                  <a:srgbClr val="0070C0"/>
                </a:solidFill>
              </a:rPr>
              <a:t> Air Protection </a:t>
            </a:r>
            <a:r>
              <a:rPr lang="hr-BA" sz="2000" b="1" dirty="0" err="1" smtClean="0">
                <a:solidFill>
                  <a:srgbClr val="0070C0"/>
                </a:solidFill>
              </a:rPr>
              <a:t>Act</a:t>
            </a:r>
            <a:r>
              <a:rPr lang="hr-BA" sz="2000" dirty="0" smtClean="0">
                <a:solidFill>
                  <a:srgbClr val="0070C0"/>
                </a:solidFill>
              </a:rPr>
              <a:t>(»</a:t>
            </a:r>
            <a:r>
              <a:rPr lang="hr-BA" sz="2000" dirty="0" err="1" smtClean="0">
                <a:solidFill>
                  <a:srgbClr val="0070C0"/>
                </a:solidFill>
              </a:rPr>
              <a:t>Official</a:t>
            </a:r>
            <a:r>
              <a:rPr lang="hr-BA" sz="2000" dirty="0" smtClean="0">
                <a:solidFill>
                  <a:srgbClr val="0070C0"/>
                </a:solidFill>
              </a:rPr>
              <a:t> </a:t>
            </a:r>
            <a:r>
              <a:rPr lang="hr-BA" sz="2000" dirty="0" err="1" smtClean="0">
                <a:solidFill>
                  <a:srgbClr val="0070C0"/>
                </a:solidFill>
              </a:rPr>
              <a:t>Gazette</a:t>
            </a:r>
            <a:r>
              <a:rPr lang="hr-BA" sz="2000" dirty="0" smtClean="0">
                <a:solidFill>
                  <a:srgbClr val="0070C0"/>
                </a:solidFill>
              </a:rPr>
              <a:t>«, no. 130/2011).</a:t>
            </a:r>
            <a:endParaRPr lang="hr-BA" sz="2000" dirty="0">
              <a:solidFill>
                <a:srgbClr val="0070C0"/>
              </a:solidFill>
            </a:endParaRPr>
          </a:p>
        </p:txBody>
      </p:sp>
      <p:sp>
        <p:nvSpPr>
          <p:cNvPr id="12" name="Rectangle 11"/>
          <p:cNvSpPr/>
          <p:nvPr/>
        </p:nvSpPr>
        <p:spPr>
          <a:xfrm>
            <a:off x="157942" y="3447399"/>
            <a:ext cx="3042458" cy="2062103"/>
          </a:xfrm>
          <a:prstGeom prst="rect">
            <a:avLst/>
          </a:prstGeom>
        </p:spPr>
        <p:txBody>
          <a:bodyPr wrap="square">
            <a:spAutoFit/>
          </a:bodyPr>
          <a:lstStyle/>
          <a:p>
            <a:pPr marL="0" lvl="1">
              <a:spcBef>
                <a:spcPct val="20000"/>
              </a:spcBef>
            </a:pPr>
            <a:r>
              <a:rPr lang="hr-BA" sz="2000" dirty="0" err="1" smtClean="0">
                <a:solidFill>
                  <a:srgbClr val="0070C0"/>
                </a:solidFill>
              </a:rPr>
              <a:t>The</a:t>
            </a:r>
            <a:r>
              <a:rPr lang="hr-BA" sz="2000" dirty="0" smtClean="0">
                <a:solidFill>
                  <a:srgbClr val="0070C0"/>
                </a:solidFill>
              </a:rPr>
              <a:t> </a:t>
            </a:r>
            <a:r>
              <a:rPr lang="hr-BA" sz="2000" dirty="0" err="1" smtClean="0">
                <a:solidFill>
                  <a:srgbClr val="0070C0"/>
                </a:solidFill>
              </a:rPr>
              <a:t>regulation</a:t>
            </a:r>
            <a:r>
              <a:rPr lang="hr-BA" sz="2000" dirty="0" smtClean="0">
                <a:solidFill>
                  <a:srgbClr val="0070C0"/>
                </a:solidFill>
              </a:rPr>
              <a:t> </a:t>
            </a:r>
            <a:r>
              <a:rPr lang="hr-BA" sz="2000" dirty="0" err="1" smtClean="0">
                <a:solidFill>
                  <a:srgbClr val="0070C0"/>
                </a:solidFill>
              </a:rPr>
              <a:t>transposes</a:t>
            </a:r>
            <a:r>
              <a:rPr lang="en-US" sz="2000" dirty="0">
                <a:solidFill>
                  <a:srgbClr val="0070C0"/>
                </a:solidFill>
              </a:rPr>
              <a:t> EU Directives</a:t>
            </a:r>
            <a:r>
              <a:rPr lang="hr-BA" sz="2000" dirty="0" smtClean="0">
                <a:solidFill>
                  <a:srgbClr val="0070C0"/>
                </a:solidFill>
              </a:rPr>
              <a:t>  </a:t>
            </a:r>
            <a:r>
              <a:rPr lang="hr-BA" sz="2000" dirty="0" err="1" smtClean="0">
                <a:solidFill>
                  <a:srgbClr val="0070C0"/>
                </a:solidFill>
              </a:rPr>
              <a:t>into</a:t>
            </a:r>
            <a:r>
              <a:rPr lang="hr-BA" sz="2000" dirty="0" smtClean="0">
                <a:solidFill>
                  <a:srgbClr val="0070C0"/>
                </a:solidFill>
              </a:rPr>
              <a:t> </a:t>
            </a:r>
            <a:r>
              <a:rPr lang="hr-BA" sz="2000" dirty="0" err="1" smtClean="0">
                <a:solidFill>
                  <a:srgbClr val="0070C0"/>
                </a:solidFill>
              </a:rPr>
              <a:t>the</a:t>
            </a:r>
            <a:r>
              <a:rPr lang="hr-BA" sz="2000" dirty="0" smtClean="0">
                <a:solidFill>
                  <a:srgbClr val="0070C0"/>
                </a:solidFill>
              </a:rPr>
              <a:t> </a:t>
            </a:r>
            <a:r>
              <a:rPr lang="hr-BA" sz="2000" dirty="0" err="1" smtClean="0">
                <a:solidFill>
                  <a:srgbClr val="0070C0"/>
                </a:solidFill>
              </a:rPr>
              <a:t>legal</a:t>
            </a:r>
            <a:r>
              <a:rPr lang="hr-BA" sz="2000" dirty="0" smtClean="0">
                <a:solidFill>
                  <a:srgbClr val="0070C0"/>
                </a:solidFill>
              </a:rPr>
              <a:t> </a:t>
            </a:r>
            <a:r>
              <a:rPr lang="hr-BA" sz="2000" dirty="0" err="1" smtClean="0">
                <a:solidFill>
                  <a:srgbClr val="0070C0"/>
                </a:solidFill>
              </a:rPr>
              <a:t>order</a:t>
            </a:r>
            <a:r>
              <a:rPr lang="hr-BA" sz="2000" dirty="0" smtClean="0">
                <a:solidFill>
                  <a:srgbClr val="0070C0"/>
                </a:solidFill>
              </a:rPr>
              <a:t> </a:t>
            </a:r>
            <a:r>
              <a:rPr lang="hr-BA" sz="2000" dirty="0" err="1" smtClean="0">
                <a:solidFill>
                  <a:srgbClr val="0070C0"/>
                </a:solidFill>
              </a:rPr>
              <a:t>of</a:t>
            </a:r>
            <a:r>
              <a:rPr lang="hr-BA" sz="2000" dirty="0">
                <a:solidFill>
                  <a:srgbClr val="0070C0"/>
                </a:solidFill>
              </a:rPr>
              <a:t> </a:t>
            </a:r>
            <a:r>
              <a:rPr lang="hr-BA" sz="2000" dirty="0" err="1" smtClean="0">
                <a:solidFill>
                  <a:srgbClr val="0070C0"/>
                </a:solidFill>
              </a:rPr>
              <a:t>the</a:t>
            </a:r>
            <a:r>
              <a:rPr lang="hr-BA" sz="2000" dirty="0" smtClean="0">
                <a:solidFill>
                  <a:srgbClr val="0070C0"/>
                </a:solidFill>
              </a:rPr>
              <a:t> Republic </a:t>
            </a:r>
            <a:r>
              <a:rPr lang="hr-BA" sz="2000" dirty="0" err="1" smtClean="0">
                <a:solidFill>
                  <a:srgbClr val="0070C0"/>
                </a:solidFill>
              </a:rPr>
              <a:t>of</a:t>
            </a:r>
            <a:r>
              <a:rPr lang="hr-BA" sz="2000" dirty="0" smtClean="0">
                <a:solidFill>
                  <a:srgbClr val="0070C0"/>
                </a:solidFill>
              </a:rPr>
              <a:t> Croatia:                                                                                                                                                                                                                                                                                                      </a:t>
            </a:r>
            <a:endParaRPr lang="pl-PL" sz="2000" dirty="0">
              <a:solidFill>
                <a:srgbClr val="0070C0"/>
              </a:solidFill>
            </a:endParaRPr>
          </a:p>
          <a:p>
            <a:pPr marL="0" lvl="1">
              <a:spcBef>
                <a:spcPct val="20000"/>
              </a:spcBef>
            </a:pPr>
            <a:r>
              <a:rPr lang="pl-PL" sz="2000" dirty="0" smtClean="0">
                <a:solidFill>
                  <a:srgbClr val="0070C0"/>
                </a:solidFill>
              </a:rPr>
              <a:t>Directive 2008/50/EC, </a:t>
            </a:r>
          </a:p>
          <a:p>
            <a:pPr marL="0" lvl="1">
              <a:spcBef>
                <a:spcPct val="20000"/>
              </a:spcBef>
            </a:pPr>
            <a:r>
              <a:rPr lang="pl-PL" sz="2000" dirty="0" smtClean="0">
                <a:solidFill>
                  <a:srgbClr val="0070C0"/>
                </a:solidFill>
              </a:rPr>
              <a:t>Directive 2004/107/EC</a:t>
            </a:r>
            <a:endParaRPr lang="pl-PL" sz="2000" dirty="0">
              <a:solidFill>
                <a:srgbClr val="0070C0"/>
              </a:solidFill>
            </a:endParaRPr>
          </a:p>
        </p:txBody>
      </p:sp>
      <p:pic>
        <p:nvPicPr>
          <p:cNvPr id="8" name="Picture 7"/>
          <p:cNvPicPr>
            <a:picLocks noChangeAspect="1"/>
          </p:cNvPicPr>
          <p:nvPr/>
        </p:nvPicPr>
        <p:blipFill>
          <a:blip r:embed="rId5"/>
          <a:stretch>
            <a:fillRect/>
          </a:stretch>
        </p:blipFill>
        <p:spPr>
          <a:xfrm>
            <a:off x="3334077" y="2726917"/>
            <a:ext cx="4689093" cy="3421381"/>
          </a:xfrm>
          <a:prstGeom prst="rect">
            <a:avLst/>
          </a:prstGeom>
        </p:spPr>
      </p:pic>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277803870"/>
      </p:ext>
    </p:extLst>
  </p:cSld>
  <p:clrMapOvr>
    <a:masterClrMapping/>
  </p:clrMapOvr>
  <p:transition spd="med">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228962" y="1295400"/>
            <a:ext cx="8915038" cy="3785652"/>
          </a:xfrm>
          <a:prstGeom prst="rect">
            <a:avLst/>
          </a:prstGeom>
        </p:spPr>
        <p:txBody>
          <a:bodyPr wrap="square">
            <a:spAutoFit/>
          </a:bodyPr>
          <a:lstStyle/>
          <a:p>
            <a:pPr marL="0" lvl="1">
              <a:spcBef>
                <a:spcPct val="20000"/>
              </a:spcBef>
            </a:pPr>
            <a:r>
              <a:rPr lang="en-US" sz="2400" b="1" dirty="0">
                <a:solidFill>
                  <a:srgbClr val="1F497D"/>
                </a:solidFill>
              </a:rPr>
              <a:t>Regulation on the Determination of Areas and Agglomerations by Levels of Air Pollution on the Territory of the Republic of Croatia </a:t>
            </a:r>
            <a:endParaRPr lang="hr-BA" sz="2400" b="1" dirty="0" smtClean="0">
              <a:solidFill>
                <a:srgbClr val="1F497D"/>
              </a:solidFill>
            </a:endParaRPr>
          </a:p>
          <a:p>
            <a:pPr marL="0" lvl="1">
              <a:spcBef>
                <a:spcPct val="20000"/>
              </a:spcBef>
            </a:pPr>
            <a:r>
              <a:rPr lang="hr-BA" sz="2000" dirty="0" smtClean="0">
                <a:solidFill>
                  <a:srgbClr val="0070C0"/>
                </a:solidFill>
              </a:rPr>
              <a:t>(OG </a:t>
            </a:r>
            <a:r>
              <a:rPr lang="hr-BA" sz="2000" dirty="0" smtClean="0">
                <a:hlinkClick r:id="rId4"/>
              </a:rPr>
              <a:t>1/14</a:t>
            </a:r>
            <a:r>
              <a:rPr lang="hr-BA" sz="2000" dirty="0" smtClean="0">
                <a:solidFill>
                  <a:srgbClr val="0070C0"/>
                </a:solidFill>
              </a:rPr>
              <a:t>)</a:t>
            </a:r>
          </a:p>
          <a:p>
            <a:pPr marL="0" lvl="1">
              <a:spcBef>
                <a:spcPct val="20000"/>
              </a:spcBef>
            </a:pPr>
            <a:r>
              <a:rPr lang="en-US" sz="2000" dirty="0">
                <a:solidFill>
                  <a:srgbClr val="0070C0"/>
                </a:solidFill>
              </a:rPr>
              <a:t>The Regulation </a:t>
            </a:r>
            <a:r>
              <a:rPr lang="en-US" sz="2000" b="1" dirty="0">
                <a:solidFill>
                  <a:srgbClr val="0070C0"/>
                </a:solidFill>
              </a:rPr>
              <a:t>specifies zones and agglomerations </a:t>
            </a:r>
            <a:r>
              <a:rPr lang="en-US" sz="2000" dirty="0">
                <a:solidFill>
                  <a:srgbClr val="0070C0"/>
                </a:solidFill>
              </a:rPr>
              <a:t>and their classification according to the level of air pollution </a:t>
            </a:r>
            <a:r>
              <a:rPr lang="en-US" sz="2000" b="1" dirty="0">
                <a:solidFill>
                  <a:srgbClr val="0070C0"/>
                </a:solidFill>
              </a:rPr>
              <a:t>on the territory of the Republic of Croatia </a:t>
            </a:r>
            <a:r>
              <a:rPr lang="en-US" sz="2000" dirty="0">
                <a:solidFill>
                  <a:srgbClr val="0070C0"/>
                </a:solidFill>
              </a:rPr>
              <a:t>and </a:t>
            </a:r>
            <a:r>
              <a:rPr lang="en-US" sz="2000" b="1" dirty="0">
                <a:solidFill>
                  <a:srgbClr val="0070C0"/>
                </a:solidFill>
              </a:rPr>
              <a:t>on the basis of the Air </a:t>
            </a:r>
            <a:r>
              <a:rPr lang="en-US" sz="2000" b="1" dirty="0" smtClean="0">
                <a:solidFill>
                  <a:srgbClr val="0070C0"/>
                </a:solidFill>
              </a:rPr>
              <a:t>Protection</a:t>
            </a:r>
            <a:r>
              <a:rPr lang="hr-HR" sz="2000" b="1" dirty="0" smtClean="0">
                <a:solidFill>
                  <a:srgbClr val="0070C0"/>
                </a:solidFill>
              </a:rPr>
              <a:t> Plan</a:t>
            </a:r>
            <a:r>
              <a:rPr lang="en-US" sz="2000" dirty="0" smtClean="0">
                <a:solidFill>
                  <a:srgbClr val="0070C0"/>
                </a:solidFill>
              </a:rPr>
              <a:t>, </a:t>
            </a:r>
            <a:r>
              <a:rPr lang="en-US" sz="2000" dirty="0">
                <a:solidFill>
                  <a:srgbClr val="0070C0"/>
                </a:solidFill>
              </a:rPr>
              <a:t>Ozone Layer and Climate Change Mitigation </a:t>
            </a:r>
            <a:r>
              <a:rPr lang="hr-HR" sz="2000" dirty="0" err="1" smtClean="0">
                <a:solidFill>
                  <a:srgbClr val="0070C0"/>
                </a:solidFill>
              </a:rPr>
              <a:t>in</a:t>
            </a:r>
            <a:r>
              <a:rPr lang="en-US" sz="2000" dirty="0" smtClean="0">
                <a:solidFill>
                  <a:srgbClr val="0070C0"/>
                </a:solidFill>
              </a:rPr>
              <a:t> </a:t>
            </a:r>
            <a:r>
              <a:rPr lang="en-US" sz="2000" dirty="0">
                <a:solidFill>
                  <a:srgbClr val="0070C0"/>
                </a:solidFill>
              </a:rPr>
              <a:t>the Republic of Croatia for the period 2013 to 2017 and the </a:t>
            </a:r>
            <a:r>
              <a:rPr lang="en-US" sz="2000" b="1" dirty="0">
                <a:solidFill>
                  <a:srgbClr val="0070C0"/>
                </a:solidFill>
              </a:rPr>
              <a:t>Air Quality Report </a:t>
            </a:r>
            <a:r>
              <a:rPr lang="en-US" sz="2000" dirty="0">
                <a:solidFill>
                  <a:srgbClr val="0070C0"/>
                </a:solidFill>
              </a:rPr>
              <a:t>for the Area Of the Republic of Croatia from 2008 to 2011 (Official Gazette 95/2013</a:t>
            </a:r>
            <a:r>
              <a:rPr lang="en-US" sz="2000" dirty="0" smtClean="0">
                <a:solidFill>
                  <a:srgbClr val="0070C0"/>
                </a:solidFill>
              </a:rPr>
              <a:t>).</a:t>
            </a:r>
            <a:endParaRPr lang="hr-BA" sz="2000" dirty="0" smtClean="0">
              <a:solidFill>
                <a:srgbClr val="0070C0"/>
              </a:solidFill>
            </a:endParaRPr>
          </a:p>
          <a:p>
            <a:pPr marL="0" lvl="1">
              <a:spcBef>
                <a:spcPct val="20000"/>
              </a:spcBef>
            </a:pPr>
            <a:r>
              <a:rPr lang="en-US" sz="2000" b="1" dirty="0">
                <a:solidFill>
                  <a:srgbClr val="0070C0"/>
                </a:solidFill>
              </a:rPr>
              <a:t>Air pollution levels are </a:t>
            </a:r>
            <a:r>
              <a:rPr lang="en-US" sz="2000" dirty="0">
                <a:solidFill>
                  <a:srgbClr val="0070C0"/>
                </a:solidFill>
              </a:rPr>
              <a:t>determined </a:t>
            </a:r>
            <a:r>
              <a:rPr lang="en-US" sz="2000" b="1" dirty="0">
                <a:solidFill>
                  <a:srgbClr val="0070C0"/>
                </a:solidFill>
              </a:rPr>
              <a:t>according to the lower and upper assessment thresholds</a:t>
            </a:r>
            <a:r>
              <a:rPr lang="en-US" sz="2000" dirty="0">
                <a:solidFill>
                  <a:srgbClr val="0070C0"/>
                </a:solidFill>
              </a:rPr>
              <a:t> and </a:t>
            </a:r>
            <a:r>
              <a:rPr lang="en-US" sz="2000" b="1" dirty="0">
                <a:solidFill>
                  <a:srgbClr val="0070C0"/>
                </a:solidFill>
              </a:rPr>
              <a:t>the long-term </a:t>
            </a:r>
            <a:r>
              <a:rPr lang="en-US" sz="2000" b="1" dirty="0" err="1" smtClean="0">
                <a:solidFill>
                  <a:srgbClr val="0070C0"/>
                </a:solidFill>
              </a:rPr>
              <a:t>groun</a:t>
            </a:r>
            <a:r>
              <a:rPr lang="hr-HR" sz="2000" b="1" dirty="0" smtClean="0">
                <a:solidFill>
                  <a:srgbClr val="0070C0"/>
                </a:solidFill>
              </a:rPr>
              <a:t>d-</a:t>
            </a:r>
            <a:r>
              <a:rPr lang="hr-HR" sz="2000" b="1" dirty="0" err="1" smtClean="0">
                <a:solidFill>
                  <a:srgbClr val="0070C0"/>
                </a:solidFill>
              </a:rPr>
              <a:t>level</a:t>
            </a:r>
            <a:r>
              <a:rPr lang="en-US" sz="2000" b="1" dirty="0" smtClean="0">
                <a:solidFill>
                  <a:srgbClr val="0070C0"/>
                </a:solidFill>
              </a:rPr>
              <a:t> </a:t>
            </a:r>
            <a:r>
              <a:rPr lang="en-US" sz="2000" b="1" dirty="0">
                <a:solidFill>
                  <a:srgbClr val="0070C0"/>
                </a:solidFill>
              </a:rPr>
              <a:t>ozone targets </a:t>
            </a:r>
            <a:r>
              <a:rPr lang="en-US" sz="2000" dirty="0">
                <a:solidFill>
                  <a:srgbClr val="0070C0"/>
                </a:solidFill>
              </a:rPr>
              <a:t>set out in the Regulation on levels of pollutants in the air</a:t>
            </a:r>
            <a:r>
              <a:rPr lang="en-US" sz="2000" dirty="0" smtClean="0">
                <a:solidFill>
                  <a:srgbClr val="0070C0"/>
                </a:solidFill>
              </a:rPr>
              <a:t>.</a:t>
            </a:r>
            <a:endParaRPr lang="hr-BA"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262855224"/>
      </p:ext>
    </p:extLst>
  </p:cSld>
  <p:clrMapOvr>
    <a:masterClrMapping/>
  </p:clrMapOvr>
  <p:transition spd="med">
    <p:fade thruBlk="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15236" y="1829762"/>
            <a:ext cx="4220045" cy="4647426"/>
          </a:xfrm>
          <a:prstGeom prst="rect">
            <a:avLst/>
          </a:prstGeom>
        </p:spPr>
        <p:txBody>
          <a:bodyPr wrap="square">
            <a:spAutoFit/>
          </a:bodyPr>
          <a:lstStyle/>
          <a:p>
            <a:pPr marL="0" lvl="1">
              <a:spcBef>
                <a:spcPct val="20000"/>
              </a:spcBef>
            </a:pPr>
            <a:r>
              <a:rPr lang="hr-BA" sz="2000" b="1" dirty="0" err="1" smtClean="0">
                <a:solidFill>
                  <a:srgbClr val="0070C0"/>
                </a:solidFill>
              </a:rPr>
              <a:t>Regulation</a:t>
            </a:r>
            <a:r>
              <a:rPr lang="hr-BA" sz="2000" b="1" dirty="0" smtClean="0">
                <a:solidFill>
                  <a:srgbClr val="0070C0"/>
                </a:solidFill>
              </a:rPr>
              <a:t> </a:t>
            </a:r>
            <a:r>
              <a:rPr lang="hr-BA" sz="2000" dirty="0" smtClean="0">
                <a:solidFill>
                  <a:srgbClr val="0070C0"/>
                </a:solidFill>
              </a:rPr>
              <a:t>(OG</a:t>
            </a:r>
            <a:r>
              <a:rPr lang="hr-BA" sz="2000" dirty="0" smtClean="0">
                <a:hlinkClick r:id="rId4"/>
              </a:rPr>
              <a:t>11/14</a:t>
            </a:r>
            <a:r>
              <a:rPr lang="hr-BA" sz="2000" dirty="0" smtClean="0">
                <a:solidFill>
                  <a:srgbClr val="0070C0"/>
                </a:solidFill>
              </a:rPr>
              <a:t>) </a:t>
            </a:r>
            <a:r>
              <a:rPr lang="hr-BA" sz="2000" dirty="0" err="1" smtClean="0">
                <a:solidFill>
                  <a:srgbClr val="0070C0"/>
                </a:solidFill>
              </a:rPr>
              <a:t>determined</a:t>
            </a:r>
            <a:r>
              <a:rPr lang="hr-BA" sz="2000" dirty="0" smtClean="0">
                <a:solidFill>
                  <a:srgbClr val="0070C0"/>
                </a:solidFill>
              </a:rPr>
              <a:t> </a:t>
            </a:r>
            <a:r>
              <a:rPr lang="hr-BA" sz="2000" dirty="0" err="1" smtClean="0">
                <a:solidFill>
                  <a:srgbClr val="0070C0"/>
                </a:solidFill>
              </a:rPr>
              <a:t>following</a:t>
            </a:r>
            <a:r>
              <a:rPr lang="hr-BA" sz="2000" dirty="0" smtClean="0">
                <a:solidFill>
                  <a:srgbClr val="0070C0"/>
                </a:solidFill>
              </a:rPr>
              <a:t> for </a:t>
            </a:r>
            <a:r>
              <a:rPr lang="hr-BA" sz="2000" dirty="0" err="1" smtClean="0">
                <a:solidFill>
                  <a:srgbClr val="0070C0"/>
                </a:solidFill>
              </a:rPr>
              <a:t>the</a:t>
            </a:r>
            <a:r>
              <a:rPr lang="hr-BA" sz="2000" dirty="0" smtClean="0">
                <a:solidFill>
                  <a:srgbClr val="0070C0"/>
                </a:solidFill>
              </a:rPr>
              <a:t> </a:t>
            </a:r>
            <a:r>
              <a:rPr lang="hr-BA" sz="2000" dirty="0" err="1" smtClean="0">
                <a:solidFill>
                  <a:srgbClr val="0070C0"/>
                </a:solidFill>
              </a:rPr>
              <a:t>purpose</a:t>
            </a:r>
            <a:r>
              <a:rPr lang="hr-BA" sz="2000" dirty="0" smtClean="0">
                <a:solidFill>
                  <a:srgbClr val="0070C0"/>
                </a:solidFill>
              </a:rPr>
              <a:t> </a:t>
            </a:r>
            <a:r>
              <a:rPr lang="hr-BA" sz="2000" dirty="0" err="1" smtClean="0">
                <a:solidFill>
                  <a:srgbClr val="0070C0"/>
                </a:solidFill>
              </a:rPr>
              <a:t>of</a:t>
            </a:r>
            <a:r>
              <a:rPr lang="hr-BA" sz="2000" dirty="0" smtClean="0">
                <a:solidFill>
                  <a:srgbClr val="0070C0"/>
                </a:solidFill>
              </a:rPr>
              <a:t> </a:t>
            </a:r>
            <a:r>
              <a:rPr lang="hr-BA" sz="2000" dirty="0" err="1" smtClean="0">
                <a:solidFill>
                  <a:srgbClr val="0070C0"/>
                </a:solidFill>
              </a:rPr>
              <a:t>air</a:t>
            </a:r>
            <a:r>
              <a:rPr lang="hr-BA" sz="2000" dirty="0" smtClean="0">
                <a:solidFill>
                  <a:srgbClr val="0070C0"/>
                </a:solidFill>
              </a:rPr>
              <a:t> </a:t>
            </a:r>
            <a:r>
              <a:rPr lang="hr-BA" sz="2000" dirty="0" err="1" smtClean="0">
                <a:solidFill>
                  <a:srgbClr val="0070C0"/>
                </a:solidFill>
              </a:rPr>
              <a:t>quality</a:t>
            </a:r>
            <a:r>
              <a:rPr lang="hr-BA" sz="2000" dirty="0" smtClean="0">
                <a:solidFill>
                  <a:srgbClr val="0070C0"/>
                </a:solidFill>
              </a:rPr>
              <a:t> monitoring:</a:t>
            </a:r>
          </a:p>
          <a:p>
            <a:pPr marL="0" lvl="1">
              <a:spcBef>
                <a:spcPct val="20000"/>
              </a:spcBef>
            </a:pPr>
            <a:r>
              <a:rPr lang="hr-HR" sz="2000" dirty="0" smtClean="0">
                <a:solidFill>
                  <a:srgbClr val="0070C0"/>
                </a:solidFill>
              </a:rPr>
              <a:t>-</a:t>
            </a:r>
            <a:r>
              <a:rPr lang="en-US" sz="2000" b="1" dirty="0" smtClean="0">
                <a:solidFill>
                  <a:srgbClr val="0070C0"/>
                </a:solidFill>
              </a:rPr>
              <a:t>five </a:t>
            </a:r>
            <a:r>
              <a:rPr lang="en-US" sz="2000" b="1" dirty="0">
                <a:solidFill>
                  <a:srgbClr val="0070C0"/>
                </a:solidFill>
              </a:rPr>
              <a:t>zones and four agglomerations</a:t>
            </a:r>
          </a:p>
          <a:p>
            <a:pPr marL="0" lvl="1">
              <a:spcBef>
                <a:spcPct val="20000"/>
              </a:spcBef>
            </a:pPr>
            <a:r>
              <a:rPr lang="en-US" sz="2000" dirty="0">
                <a:solidFill>
                  <a:srgbClr val="0070C0"/>
                </a:solidFill>
              </a:rPr>
              <a:t>and:</a:t>
            </a:r>
          </a:p>
          <a:p>
            <a:pPr marL="0" lvl="1">
              <a:spcBef>
                <a:spcPct val="20000"/>
              </a:spcBef>
            </a:pPr>
            <a:r>
              <a:rPr lang="hr-HR" sz="2000" dirty="0" smtClean="0">
                <a:solidFill>
                  <a:srgbClr val="0070C0"/>
                </a:solidFill>
              </a:rPr>
              <a:t>-</a:t>
            </a:r>
            <a:r>
              <a:rPr lang="en-US" sz="2000" b="1" dirty="0" smtClean="0">
                <a:solidFill>
                  <a:srgbClr val="0070C0"/>
                </a:solidFill>
              </a:rPr>
              <a:t>air </a:t>
            </a:r>
            <a:r>
              <a:rPr lang="en-US" sz="2000" b="1" dirty="0">
                <a:solidFill>
                  <a:srgbClr val="0070C0"/>
                </a:solidFill>
              </a:rPr>
              <a:t>pollution levels </a:t>
            </a:r>
            <a:r>
              <a:rPr lang="en-US" sz="2000" dirty="0">
                <a:solidFill>
                  <a:srgbClr val="0070C0"/>
                </a:solidFill>
              </a:rPr>
              <a:t>according to the lower and upper thresholds of assessment with respect to the </a:t>
            </a:r>
            <a:r>
              <a:rPr lang="en-US" sz="2000" b="1" dirty="0">
                <a:solidFill>
                  <a:srgbClr val="0070C0"/>
                </a:solidFill>
              </a:rPr>
              <a:t>protection of human health</a:t>
            </a:r>
          </a:p>
          <a:p>
            <a:pPr marL="0" lvl="1">
              <a:spcBef>
                <a:spcPct val="20000"/>
              </a:spcBef>
            </a:pPr>
            <a:r>
              <a:rPr lang="hr-HR" sz="2000" dirty="0" smtClean="0">
                <a:solidFill>
                  <a:srgbClr val="0070C0"/>
                </a:solidFill>
              </a:rPr>
              <a:t>-</a:t>
            </a:r>
            <a:r>
              <a:rPr lang="en-US" sz="2000" b="1" dirty="0" smtClean="0">
                <a:solidFill>
                  <a:srgbClr val="0070C0"/>
                </a:solidFill>
              </a:rPr>
              <a:t>air </a:t>
            </a:r>
            <a:r>
              <a:rPr lang="en-US" sz="2000" b="1" dirty="0">
                <a:solidFill>
                  <a:srgbClr val="0070C0"/>
                </a:solidFill>
              </a:rPr>
              <a:t>pollution levels </a:t>
            </a:r>
            <a:r>
              <a:rPr lang="en-US" sz="2000" dirty="0">
                <a:solidFill>
                  <a:srgbClr val="0070C0"/>
                </a:solidFill>
              </a:rPr>
              <a:t>according to the lower and upper assessment thresholds and the long-term goal for ground-level ozone </a:t>
            </a:r>
            <a:r>
              <a:rPr lang="hr-HR" sz="2000" dirty="0" err="1" smtClean="0">
                <a:solidFill>
                  <a:srgbClr val="0070C0"/>
                </a:solidFill>
              </a:rPr>
              <a:t>with</a:t>
            </a:r>
            <a:r>
              <a:rPr lang="hr-HR" sz="2000" dirty="0" smtClean="0">
                <a:solidFill>
                  <a:srgbClr val="0070C0"/>
                </a:solidFill>
              </a:rPr>
              <a:t> </a:t>
            </a:r>
            <a:r>
              <a:rPr lang="hr-HR" sz="2000" dirty="0" err="1" smtClean="0">
                <a:solidFill>
                  <a:srgbClr val="0070C0"/>
                </a:solidFill>
              </a:rPr>
              <a:t>respect</a:t>
            </a:r>
            <a:r>
              <a:rPr lang="hr-HR" sz="2000" dirty="0" smtClean="0">
                <a:solidFill>
                  <a:srgbClr val="0070C0"/>
                </a:solidFill>
              </a:rPr>
              <a:t> to </a:t>
            </a:r>
            <a:r>
              <a:rPr lang="en-US" sz="2000" dirty="0" smtClean="0">
                <a:solidFill>
                  <a:srgbClr val="0070C0"/>
                </a:solidFill>
              </a:rPr>
              <a:t>the </a:t>
            </a:r>
            <a:r>
              <a:rPr lang="en-US" sz="2000" b="1" dirty="0">
                <a:solidFill>
                  <a:srgbClr val="0070C0"/>
                </a:solidFill>
              </a:rPr>
              <a:t>protection of </a:t>
            </a:r>
            <a:r>
              <a:rPr lang="en-US" sz="2000" b="1" dirty="0" smtClean="0">
                <a:solidFill>
                  <a:srgbClr val="0070C0"/>
                </a:solidFill>
              </a:rPr>
              <a:t>vegetation</a:t>
            </a:r>
            <a:endParaRPr lang="hr-BA" sz="2000" b="1" dirty="0" smtClean="0">
              <a:solidFill>
                <a:srgbClr val="0070C0"/>
              </a:solidFill>
            </a:endParaRPr>
          </a:p>
        </p:txBody>
      </p:sp>
      <p:pic>
        <p:nvPicPr>
          <p:cNvPr id="12" name="Picture 11" descr="C:\Users\dpejakovic\AppData\Local\Microsoft\Windows\INetCache\Content.Outlook\P027PF7U\Zone_Aglomeracije.jp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800600" y="1392582"/>
            <a:ext cx="3928585" cy="5204720"/>
          </a:xfrm>
          <a:prstGeom prst="rect">
            <a:avLst/>
          </a:prstGeom>
          <a:noFill/>
          <a:ln>
            <a:noFill/>
          </a:ln>
        </p:spPr>
      </p:pic>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4292906382"/>
      </p:ext>
    </p:extLst>
  </p:cSld>
  <p:clrMapOvr>
    <a:masterClrMapping/>
  </p:clrMapOvr>
  <p:transition spd="med">
    <p:fade thruBlk="1"/>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 y="1094422"/>
            <a:ext cx="9086510" cy="1569660"/>
          </a:xfrm>
          <a:prstGeom prst="rect">
            <a:avLst/>
          </a:prstGeom>
        </p:spPr>
        <p:txBody>
          <a:bodyPr wrap="square">
            <a:spAutoFit/>
          </a:bodyPr>
          <a:lstStyle/>
          <a:p>
            <a:pPr marL="0" lvl="1">
              <a:spcBef>
                <a:spcPct val="20000"/>
              </a:spcBef>
            </a:pPr>
            <a:r>
              <a:rPr lang="en-US" sz="2400" b="1" dirty="0" smtClean="0">
                <a:solidFill>
                  <a:srgbClr val="1F497D"/>
                </a:solidFill>
              </a:rPr>
              <a:t>Regulation </a:t>
            </a:r>
            <a:r>
              <a:rPr lang="en-US" sz="2400" b="1" dirty="0">
                <a:solidFill>
                  <a:srgbClr val="1F497D"/>
                </a:solidFill>
              </a:rPr>
              <a:t>on the establishment of a list of measurement points for concentration monitoring of certain pollutants in the air and the location of monitoring stations in the national network for the continuous air quality monitoring </a:t>
            </a:r>
            <a:r>
              <a:rPr lang="hr-BA" sz="2000" dirty="0" smtClean="0">
                <a:solidFill>
                  <a:srgbClr val="0070C0"/>
                </a:solidFill>
              </a:rPr>
              <a:t>(OG </a:t>
            </a:r>
            <a:r>
              <a:rPr lang="hr-BA" sz="2000" u="sng" dirty="0" smtClean="0">
                <a:hlinkClick r:id="rId4"/>
              </a:rPr>
              <a:t>65/16</a:t>
            </a:r>
            <a:r>
              <a:rPr lang="hr-BA" sz="2000" dirty="0" smtClean="0">
                <a:solidFill>
                  <a:srgbClr val="0070C0"/>
                </a:solidFill>
              </a:rPr>
              <a:t>)</a:t>
            </a:r>
          </a:p>
        </p:txBody>
      </p:sp>
      <p:pic>
        <p:nvPicPr>
          <p:cNvPr id="3" name="Picture 2"/>
          <p:cNvPicPr>
            <a:picLocks noChangeAspect="1"/>
          </p:cNvPicPr>
          <p:nvPr/>
        </p:nvPicPr>
        <p:blipFill>
          <a:blip r:embed="rId5"/>
          <a:stretch>
            <a:fillRect/>
          </a:stretch>
        </p:blipFill>
        <p:spPr>
          <a:xfrm>
            <a:off x="4250445" y="2470740"/>
            <a:ext cx="4340271" cy="4116681"/>
          </a:xfrm>
          <a:prstGeom prst="rect">
            <a:avLst/>
          </a:prstGeom>
        </p:spPr>
      </p:pic>
      <p:sp>
        <p:nvSpPr>
          <p:cNvPr id="12" name="Rectangle 11"/>
          <p:cNvSpPr/>
          <p:nvPr/>
        </p:nvSpPr>
        <p:spPr>
          <a:xfrm>
            <a:off x="316037" y="4235150"/>
            <a:ext cx="3042458" cy="2062103"/>
          </a:xfrm>
          <a:prstGeom prst="rect">
            <a:avLst/>
          </a:prstGeom>
        </p:spPr>
        <p:txBody>
          <a:bodyPr wrap="square">
            <a:spAutoFit/>
          </a:bodyPr>
          <a:lstStyle/>
          <a:p>
            <a:pPr marL="0" lvl="1">
              <a:spcBef>
                <a:spcPct val="20000"/>
              </a:spcBef>
            </a:pPr>
            <a:r>
              <a:rPr lang="en-US" sz="2000" dirty="0">
                <a:solidFill>
                  <a:srgbClr val="0070C0"/>
                </a:solidFill>
              </a:rPr>
              <a:t>The regulation transposes EU </a:t>
            </a:r>
            <a:r>
              <a:rPr lang="en-US" sz="2000" dirty="0" smtClean="0">
                <a:solidFill>
                  <a:srgbClr val="0070C0"/>
                </a:solidFill>
              </a:rPr>
              <a:t>Directives</a:t>
            </a:r>
            <a:r>
              <a:rPr lang="hr-HR" sz="2000" dirty="0" smtClean="0">
                <a:solidFill>
                  <a:srgbClr val="0070C0"/>
                </a:solidFill>
              </a:rPr>
              <a:t> </a:t>
            </a:r>
            <a:r>
              <a:rPr lang="en-US" sz="2000" dirty="0" smtClean="0">
                <a:solidFill>
                  <a:srgbClr val="0070C0"/>
                </a:solidFill>
              </a:rPr>
              <a:t>into </a:t>
            </a:r>
            <a:r>
              <a:rPr lang="en-US" sz="2000" dirty="0">
                <a:solidFill>
                  <a:srgbClr val="0070C0"/>
                </a:solidFill>
              </a:rPr>
              <a:t>the legal order of the Republic of Croatia </a:t>
            </a:r>
            <a:r>
              <a:rPr lang="pl-PL" sz="2000" dirty="0" smtClean="0">
                <a:solidFill>
                  <a:srgbClr val="0070C0"/>
                </a:solidFill>
              </a:rPr>
              <a:t>: </a:t>
            </a:r>
            <a:endParaRPr lang="pl-PL" sz="2000" dirty="0">
              <a:solidFill>
                <a:srgbClr val="0070C0"/>
              </a:solidFill>
            </a:endParaRPr>
          </a:p>
          <a:p>
            <a:pPr marL="0" lvl="1">
              <a:spcBef>
                <a:spcPct val="20000"/>
              </a:spcBef>
            </a:pPr>
            <a:r>
              <a:rPr lang="pl-PL" sz="2000" dirty="0" smtClean="0">
                <a:solidFill>
                  <a:srgbClr val="0070C0"/>
                </a:solidFill>
              </a:rPr>
              <a:t>Directive 2008/50/EC, </a:t>
            </a:r>
          </a:p>
          <a:p>
            <a:pPr marL="0" lvl="1">
              <a:spcBef>
                <a:spcPct val="20000"/>
              </a:spcBef>
            </a:pPr>
            <a:r>
              <a:rPr lang="pl-PL" sz="2000" dirty="0" smtClean="0">
                <a:solidFill>
                  <a:srgbClr val="0070C0"/>
                </a:solidFill>
              </a:rPr>
              <a:t>Directive 2004/107/EC</a:t>
            </a:r>
            <a:endParaRPr lang="pl-PL" sz="2000" dirty="0">
              <a:solidFill>
                <a:srgbClr val="0070C0"/>
              </a:solidFill>
            </a:endParaRPr>
          </a:p>
        </p:txBody>
      </p:sp>
      <p:sp>
        <p:nvSpPr>
          <p:cNvPr id="4" name="Rectangle 3"/>
          <p:cNvSpPr/>
          <p:nvPr/>
        </p:nvSpPr>
        <p:spPr>
          <a:xfrm>
            <a:off x="173206" y="2725566"/>
            <a:ext cx="3936076" cy="1631216"/>
          </a:xfrm>
          <a:prstGeom prst="rect">
            <a:avLst/>
          </a:prstGeom>
        </p:spPr>
        <p:txBody>
          <a:bodyPr wrap="square">
            <a:spAutoFit/>
          </a:bodyPr>
          <a:lstStyle/>
          <a:p>
            <a:pPr marL="0" lvl="1">
              <a:spcBef>
                <a:spcPct val="20000"/>
              </a:spcBef>
            </a:pPr>
            <a:r>
              <a:rPr lang="hr-BA" sz="2000" dirty="0" err="1" smtClean="0">
                <a:solidFill>
                  <a:srgbClr val="0070C0"/>
                </a:solidFill>
              </a:rPr>
              <a:t>It</a:t>
            </a:r>
            <a:r>
              <a:rPr lang="hr-BA" sz="2000" dirty="0" smtClean="0">
                <a:solidFill>
                  <a:srgbClr val="0070C0"/>
                </a:solidFill>
              </a:rPr>
              <a:t> </a:t>
            </a:r>
            <a:r>
              <a:rPr lang="hr-BA" sz="2000" dirty="0" err="1" smtClean="0">
                <a:solidFill>
                  <a:srgbClr val="0070C0"/>
                </a:solidFill>
              </a:rPr>
              <a:t>was</a:t>
            </a:r>
            <a:r>
              <a:rPr lang="hr-BA" sz="2000" dirty="0" smtClean="0">
                <a:solidFill>
                  <a:srgbClr val="0070C0"/>
                </a:solidFill>
              </a:rPr>
              <a:t> </a:t>
            </a:r>
            <a:r>
              <a:rPr lang="hr-BA" sz="2000" dirty="0" err="1" smtClean="0">
                <a:solidFill>
                  <a:srgbClr val="0070C0"/>
                </a:solidFill>
              </a:rPr>
              <a:t>passed</a:t>
            </a:r>
            <a:r>
              <a:rPr lang="hr-BA" sz="2000" dirty="0" smtClean="0">
                <a:solidFill>
                  <a:srgbClr val="0070C0"/>
                </a:solidFill>
              </a:rPr>
              <a:t> on </a:t>
            </a:r>
            <a:r>
              <a:rPr lang="hr-BA" sz="2000" dirty="0" err="1" smtClean="0">
                <a:solidFill>
                  <a:srgbClr val="0070C0"/>
                </a:solidFill>
              </a:rPr>
              <a:t>basis</a:t>
            </a:r>
            <a:r>
              <a:rPr lang="hr-BA" sz="2000" dirty="0" smtClean="0">
                <a:solidFill>
                  <a:srgbClr val="0070C0"/>
                </a:solidFill>
              </a:rPr>
              <a:t> </a:t>
            </a:r>
            <a:r>
              <a:rPr lang="hr-BA" sz="2000" dirty="0" err="1" smtClean="0">
                <a:solidFill>
                  <a:srgbClr val="0070C0"/>
                </a:solidFill>
              </a:rPr>
              <a:t>of</a:t>
            </a:r>
            <a:r>
              <a:rPr lang="hr-BA" sz="2000" dirty="0" smtClean="0">
                <a:solidFill>
                  <a:srgbClr val="0070C0"/>
                </a:solidFill>
              </a:rPr>
              <a:t> </a:t>
            </a:r>
            <a:r>
              <a:rPr lang="hr-BA" sz="2000" b="1" dirty="0" err="1" smtClean="0">
                <a:solidFill>
                  <a:srgbClr val="0070C0"/>
                </a:solidFill>
              </a:rPr>
              <a:t>Article</a:t>
            </a:r>
            <a:r>
              <a:rPr lang="hr-BA" sz="2000" dirty="0" smtClean="0">
                <a:solidFill>
                  <a:srgbClr val="0070C0"/>
                </a:solidFill>
              </a:rPr>
              <a:t> </a:t>
            </a:r>
            <a:r>
              <a:rPr lang="pl-PL" sz="2000" b="1" dirty="0" smtClean="0">
                <a:solidFill>
                  <a:srgbClr val="0070C0"/>
                </a:solidFill>
              </a:rPr>
              <a:t>19 paragraph 5. and Article 27 paragraph 3 of Air Protection Act </a:t>
            </a:r>
            <a:r>
              <a:rPr lang="pl-PL" sz="2000" dirty="0" smtClean="0">
                <a:solidFill>
                  <a:srgbClr val="0070C0"/>
                </a:solidFill>
              </a:rPr>
              <a:t>(»Official Gazette«, no. 130/11 and </a:t>
            </a:r>
            <a:r>
              <a:rPr lang="pl-PL" sz="2000" dirty="0">
                <a:solidFill>
                  <a:srgbClr val="0070C0"/>
                </a:solidFill>
              </a:rPr>
              <a:t>47/14).</a:t>
            </a:r>
          </a:p>
        </p:txBody>
      </p:sp>
      <p:sp>
        <p:nvSpPr>
          <p:cNvPr id="14"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712975317"/>
      </p:ext>
    </p:extLst>
  </p:cSld>
  <p:clrMapOvr>
    <a:masterClrMapping/>
  </p:clrMapOvr>
  <p:transition spd="med">
    <p:fade thruBlk="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457200" y="2581275"/>
            <a:ext cx="8229600" cy="1143000"/>
          </a:xfrm>
        </p:spPr>
        <p:txBody>
          <a:bodyPr/>
          <a:lstStyle/>
          <a:p>
            <a:pPr eaLnBrk="1" hangingPunct="1"/>
            <a:r>
              <a:rPr lang="hr-HR" sz="3600" b="1" dirty="0" smtClean="0">
                <a:solidFill>
                  <a:schemeClr val="tx2"/>
                </a:solidFill>
                <a:effectLst>
                  <a:glow rad="228600">
                    <a:schemeClr val="bg1">
                      <a:lumMod val="50000"/>
                      <a:alpha val="20000"/>
                    </a:schemeClr>
                  </a:glow>
                </a:effectLst>
              </a:rPr>
              <a:t>TOPIC 10</a:t>
            </a:r>
            <a:r>
              <a:rPr lang="hr-HR" sz="3600" b="1" dirty="0">
                <a:solidFill>
                  <a:schemeClr val="tx2"/>
                </a:solidFill>
                <a:effectLst>
                  <a:glow rad="228600">
                    <a:schemeClr val="bg1">
                      <a:lumMod val="50000"/>
                      <a:alpha val="20000"/>
                    </a:schemeClr>
                  </a:glow>
                </a:effectLst>
              </a:rPr>
              <a:t>: </a:t>
            </a:r>
            <a:r>
              <a:rPr lang="hr-HR" sz="3600" b="1" dirty="0" err="1" smtClean="0">
                <a:solidFill>
                  <a:schemeClr val="tx2"/>
                </a:solidFill>
                <a:effectLst>
                  <a:glow rad="228600">
                    <a:schemeClr val="bg1">
                      <a:lumMod val="50000"/>
                      <a:alpha val="20000"/>
                    </a:schemeClr>
                  </a:glow>
                </a:effectLst>
              </a:rPr>
              <a:t>Implementation</a:t>
            </a:r>
            <a:r>
              <a:rPr lang="hr-HR" sz="3600" b="1" dirty="0" smtClean="0">
                <a:solidFill>
                  <a:schemeClr val="tx2"/>
                </a:solidFill>
                <a:effectLst>
                  <a:glow rad="228600">
                    <a:schemeClr val="bg1">
                      <a:lumMod val="50000"/>
                      <a:alpha val="20000"/>
                    </a:schemeClr>
                  </a:glow>
                </a:effectLst>
              </a:rPr>
              <a:t> </a:t>
            </a:r>
            <a:r>
              <a:rPr lang="hr-HR" sz="3600" b="1" dirty="0" err="1" smtClean="0">
                <a:solidFill>
                  <a:schemeClr val="tx2"/>
                </a:solidFill>
                <a:effectLst>
                  <a:glow rad="228600">
                    <a:schemeClr val="bg1">
                      <a:lumMod val="50000"/>
                      <a:alpha val="20000"/>
                    </a:schemeClr>
                  </a:glow>
                </a:effectLst>
              </a:rPr>
              <a:t>of</a:t>
            </a:r>
            <a:r>
              <a:rPr lang="hr-HR" sz="3600" b="1" dirty="0" smtClean="0">
                <a:solidFill>
                  <a:schemeClr val="tx2"/>
                </a:solidFill>
                <a:effectLst>
                  <a:glow rad="228600">
                    <a:schemeClr val="bg1">
                      <a:lumMod val="50000"/>
                      <a:alpha val="20000"/>
                    </a:schemeClr>
                  </a:glow>
                </a:effectLst>
              </a:rPr>
              <a:t> EU </a:t>
            </a:r>
            <a:r>
              <a:rPr lang="hr-HR" sz="3600" b="1" dirty="0" err="1" smtClean="0">
                <a:solidFill>
                  <a:schemeClr val="tx2"/>
                </a:solidFill>
                <a:effectLst>
                  <a:glow rad="228600">
                    <a:schemeClr val="bg1">
                      <a:lumMod val="50000"/>
                      <a:alpha val="20000"/>
                    </a:schemeClr>
                  </a:glow>
                </a:effectLst>
              </a:rPr>
              <a:t>and</a:t>
            </a:r>
            <a:r>
              <a:rPr lang="hr-HR" sz="3600" b="1" dirty="0" smtClean="0">
                <a:solidFill>
                  <a:schemeClr val="tx2"/>
                </a:solidFill>
                <a:effectLst>
                  <a:glow rad="228600">
                    <a:schemeClr val="bg1">
                      <a:lumMod val="50000"/>
                      <a:alpha val="20000"/>
                    </a:schemeClr>
                  </a:glow>
                </a:effectLst>
              </a:rPr>
              <a:t> </a:t>
            </a:r>
            <a:r>
              <a:rPr lang="hr-HR" sz="3600" b="1" dirty="0" err="1" smtClean="0">
                <a:solidFill>
                  <a:schemeClr val="tx2"/>
                </a:solidFill>
                <a:effectLst>
                  <a:glow rad="228600">
                    <a:schemeClr val="bg1">
                      <a:lumMod val="50000"/>
                      <a:alpha val="20000"/>
                    </a:schemeClr>
                  </a:glow>
                </a:effectLst>
              </a:rPr>
              <a:t>Croatia’s</a:t>
            </a:r>
            <a:r>
              <a:rPr lang="hr-HR" sz="3600" b="1" dirty="0" smtClean="0">
                <a:solidFill>
                  <a:schemeClr val="tx2"/>
                </a:solidFill>
                <a:effectLst>
                  <a:glow rad="228600">
                    <a:schemeClr val="bg1">
                      <a:lumMod val="50000"/>
                      <a:alpha val="20000"/>
                    </a:schemeClr>
                  </a:glow>
                </a:effectLst>
              </a:rPr>
              <a:t> </a:t>
            </a:r>
            <a:r>
              <a:rPr lang="hr-HR" sz="3600" b="1" dirty="0" err="1" smtClean="0">
                <a:solidFill>
                  <a:schemeClr val="tx2"/>
                </a:solidFill>
                <a:effectLst>
                  <a:glow rad="228600">
                    <a:schemeClr val="bg1">
                      <a:lumMod val="50000"/>
                      <a:alpha val="20000"/>
                    </a:schemeClr>
                  </a:glow>
                </a:effectLst>
              </a:rPr>
              <a:t>regulations</a:t>
            </a:r>
            <a:endParaRPr lang="hr-HR" sz="3600" b="1" dirty="0" smtClean="0">
              <a:solidFill>
                <a:schemeClr val="tx2"/>
              </a:solidFill>
              <a:effectLst>
                <a:glow rad="228600">
                  <a:schemeClr val="bg1">
                    <a:lumMod val="50000"/>
                    <a:alpha val="20000"/>
                  </a:schemeClr>
                </a:glow>
              </a:effectLst>
            </a:endParaRPr>
          </a:p>
        </p:txBody>
      </p:sp>
      <p:grpSp>
        <p:nvGrpSpPr>
          <p:cNvPr id="12" name="Group 3"/>
          <p:cNvGrpSpPr>
            <a:grpSpLocks/>
          </p:cNvGrpSpPr>
          <p:nvPr/>
        </p:nvGrpSpPr>
        <p:grpSpPr bwMode="auto">
          <a:xfrm>
            <a:off x="1152525" y="882831"/>
            <a:ext cx="5463568" cy="664979"/>
            <a:chOff x="14858" y="6098313"/>
            <a:chExt cx="5463612" cy="637316"/>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13"/>
              <a:ext cx="5463612" cy="63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936" y="6134828"/>
              <a:ext cx="3283297" cy="265476"/>
            </a:xfrm>
            <a:prstGeom prst="rect">
              <a:avLst/>
            </a:prstGeom>
          </p:spPr>
          <p:txBody>
            <a:bodyPr wrap="none">
              <a:spAutoFit/>
            </a:bodyPr>
            <a:lstStyle/>
            <a:p>
              <a:r>
                <a:rPr lang="hr-HR" sz="1200" dirty="0" smtClean="0">
                  <a:solidFill>
                    <a:srgbClr val="7F7F7F"/>
                  </a:solidFill>
                  <a:latin typeface="Arial Narrow" panose="020B0606020202030204" pitchFamily="34" charset="0"/>
                </a:rPr>
                <a:t>Energy </a:t>
              </a:r>
              <a:r>
                <a:rPr lang="hr-HR" sz="1200" dirty="0" err="1" smtClean="0">
                  <a:solidFill>
                    <a:srgbClr val="7F7F7F"/>
                  </a:solidFill>
                  <a:latin typeface="Arial Narrow" panose="020B0606020202030204" pitchFamily="34" charset="0"/>
                </a:rPr>
                <a:t>research</a:t>
              </a:r>
              <a:r>
                <a:rPr lang="hr-HR" sz="1200" dirty="0" smtClean="0">
                  <a:solidFill>
                    <a:srgbClr val="7F7F7F"/>
                  </a:solidFill>
                  <a:latin typeface="Arial Narrow" panose="020B0606020202030204" pitchFamily="34" charset="0"/>
                </a:rPr>
                <a:t> </a:t>
              </a:r>
              <a:r>
                <a:rPr lang="hr-HR" sz="1200" dirty="0" err="1" smtClean="0">
                  <a:solidFill>
                    <a:srgbClr val="7F7F7F"/>
                  </a:solidFill>
                  <a:latin typeface="Arial Narrow" panose="020B0606020202030204" pitchFamily="34" charset="0"/>
                </a:rPr>
                <a:t>and</a:t>
              </a:r>
              <a:r>
                <a:rPr lang="hr-HR" sz="1200" dirty="0" smtClean="0">
                  <a:solidFill>
                    <a:srgbClr val="7F7F7F"/>
                  </a:solidFill>
                  <a:latin typeface="Arial Narrow" panose="020B0606020202030204" pitchFamily="34" charset="0"/>
                </a:rPr>
                <a:t> </a:t>
              </a:r>
              <a:r>
                <a:rPr lang="hr-HR" sz="1200" dirty="0" err="1" smtClean="0">
                  <a:solidFill>
                    <a:srgbClr val="7F7F7F"/>
                  </a:solidFill>
                  <a:latin typeface="Arial Narrow" panose="020B0606020202030204" pitchFamily="34" charset="0"/>
                </a:rPr>
                <a:t>Environmental</a:t>
              </a:r>
              <a:r>
                <a:rPr lang="hr-HR" sz="1200" dirty="0" smtClean="0">
                  <a:solidFill>
                    <a:srgbClr val="7F7F7F"/>
                  </a:solidFill>
                  <a:latin typeface="Arial Narrow" panose="020B0606020202030204" pitchFamily="34" charset="0"/>
                </a:rPr>
                <a:t> Protection Institute</a:t>
              </a:r>
              <a:endParaRPr lang="hr-HR" sz="1200" dirty="0">
                <a:solidFill>
                  <a:srgbClr val="7F7F7F"/>
                </a:solidFill>
                <a:latin typeface="Arial Narrow" pitchFamily="34" charset="0"/>
              </a:endParaRPr>
            </a:p>
          </p:txBody>
        </p:sp>
      </p:grpSp>
      <p:pic>
        <p:nvPicPr>
          <p:cNvPr id="15" name="Picture 8" descr="Znak_1024x76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38367"/>
            <a:ext cx="11557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23557" y="738367"/>
            <a:ext cx="1361625" cy="963029"/>
          </a:xfrm>
          <a:prstGeom prst="rect">
            <a:avLst/>
          </a:prstGeom>
        </p:spPr>
      </p:pic>
    </p:spTree>
    <p:extLst>
      <p:ext uri="{BB962C8B-B14F-4D97-AF65-F5344CB8AC3E}">
        <p14:creationId xmlns:p14="http://schemas.microsoft.com/office/powerpoint/2010/main" val="4118193170"/>
      </p:ext>
    </p:extLst>
  </p:cSld>
  <p:clrMapOvr>
    <a:masterClrMapping/>
  </p:clrMapOvr>
  <p:transition spd="med">
    <p:fade thruBlk="1"/>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55573" y="1334248"/>
            <a:ext cx="8930937" cy="4524315"/>
          </a:xfrm>
          <a:prstGeom prst="rect">
            <a:avLst/>
          </a:prstGeom>
        </p:spPr>
        <p:txBody>
          <a:bodyPr wrap="square">
            <a:spAutoFit/>
          </a:bodyPr>
          <a:lstStyle/>
          <a:p>
            <a:pPr marL="0" lvl="1">
              <a:spcBef>
                <a:spcPct val="20000"/>
              </a:spcBef>
            </a:pPr>
            <a:r>
              <a:rPr lang="en-US" sz="2400" b="1" dirty="0">
                <a:solidFill>
                  <a:srgbClr val="1F497D"/>
                </a:solidFill>
              </a:rPr>
              <a:t>Regulation on the establishment of a list of measurement points for concentration monitoring of certain pollutants in the air and the location of monitoring stations in the national network for the continuous air quality </a:t>
            </a:r>
            <a:r>
              <a:rPr lang="en-US" sz="2400" b="1" dirty="0" smtClean="0">
                <a:solidFill>
                  <a:srgbClr val="1F497D"/>
                </a:solidFill>
              </a:rPr>
              <a:t>monitoring</a:t>
            </a:r>
            <a:r>
              <a:rPr lang="hr-HR" sz="2400" b="1" dirty="0" smtClean="0">
                <a:solidFill>
                  <a:srgbClr val="1F497D"/>
                </a:solidFill>
              </a:rPr>
              <a:t> </a:t>
            </a:r>
            <a:r>
              <a:rPr lang="hr-BA" sz="2000" dirty="0" smtClean="0">
                <a:solidFill>
                  <a:srgbClr val="0070C0"/>
                </a:solidFill>
              </a:rPr>
              <a:t>(OG </a:t>
            </a:r>
            <a:r>
              <a:rPr lang="hr-BA" sz="2000" u="sng" dirty="0" smtClean="0">
                <a:hlinkClick r:id="rId4"/>
              </a:rPr>
              <a:t>65/16</a:t>
            </a:r>
            <a:r>
              <a:rPr lang="hr-BA" sz="2000" dirty="0" smtClean="0">
                <a:solidFill>
                  <a:srgbClr val="0070C0"/>
                </a:solidFill>
              </a:rPr>
              <a:t>)</a:t>
            </a:r>
          </a:p>
          <a:p>
            <a:pPr marL="0" lvl="1">
              <a:spcBef>
                <a:spcPct val="20000"/>
              </a:spcBef>
            </a:pPr>
            <a:endParaRPr lang="hr-BA" sz="2000" dirty="0" smtClean="0">
              <a:solidFill>
                <a:srgbClr val="0070C0"/>
              </a:solidFill>
            </a:endParaRPr>
          </a:p>
          <a:p>
            <a:pPr marL="0" lvl="1">
              <a:spcBef>
                <a:spcPct val="20000"/>
              </a:spcBef>
            </a:pPr>
            <a:r>
              <a:rPr lang="hr-BA" sz="2000" dirty="0" err="1">
                <a:solidFill>
                  <a:srgbClr val="0070C0"/>
                </a:solidFill>
              </a:rPr>
              <a:t>The</a:t>
            </a:r>
            <a:r>
              <a:rPr lang="hr-BA" sz="2000" dirty="0">
                <a:solidFill>
                  <a:srgbClr val="0070C0"/>
                </a:solidFill>
              </a:rPr>
              <a:t> </a:t>
            </a:r>
            <a:r>
              <a:rPr lang="hr-BA" sz="2000" dirty="0" err="1">
                <a:solidFill>
                  <a:srgbClr val="0070C0"/>
                </a:solidFill>
              </a:rPr>
              <a:t>Regulation</a:t>
            </a:r>
            <a:r>
              <a:rPr lang="hr-BA" sz="2000" dirty="0">
                <a:solidFill>
                  <a:srgbClr val="0070C0"/>
                </a:solidFill>
              </a:rPr>
              <a:t> </a:t>
            </a:r>
            <a:r>
              <a:rPr lang="hr-BA" sz="2000" dirty="0" err="1">
                <a:solidFill>
                  <a:srgbClr val="0070C0"/>
                </a:solidFill>
              </a:rPr>
              <a:t>establishes</a:t>
            </a:r>
            <a:r>
              <a:rPr lang="hr-BA" sz="2000" dirty="0">
                <a:solidFill>
                  <a:srgbClr val="0070C0"/>
                </a:solidFill>
              </a:rPr>
              <a:t> </a:t>
            </a:r>
            <a:r>
              <a:rPr lang="hr-BA" sz="2000" b="1" dirty="0">
                <a:solidFill>
                  <a:srgbClr val="0070C0"/>
                </a:solidFill>
              </a:rPr>
              <a:t>a list </a:t>
            </a:r>
            <a:r>
              <a:rPr lang="hr-BA" sz="2000" b="1" dirty="0" err="1">
                <a:solidFill>
                  <a:srgbClr val="0070C0"/>
                </a:solidFill>
              </a:rPr>
              <a:t>of</a:t>
            </a:r>
            <a:r>
              <a:rPr lang="hr-BA" sz="2000" b="1" dirty="0">
                <a:solidFill>
                  <a:srgbClr val="0070C0"/>
                </a:solidFill>
              </a:rPr>
              <a:t> </a:t>
            </a:r>
            <a:r>
              <a:rPr lang="hr-BA" sz="2000" b="1" dirty="0" err="1">
                <a:solidFill>
                  <a:srgbClr val="0070C0"/>
                </a:solidFill>
              </a:rPr>
              <a:t>sites</a:t>
            </a:r>
            <a:r>
              <a:rPr lang="hr-BA" sz="2000" b="1" dirty="0">
                <a:solidFill>
                  <a:srgbClr val="0070C0"/>
                </a:solidFill>
              </a:rPr>
              <a:t> for </a:t>
            </a:r>
            <a:r>
              <a:rPr lang="hr-BA" sz="2000" b="1" dirty="0" err="1">
                <a:solidFill>
                  <a:srgbClr val="0070C0"/>
                </a:solidFill>
              </a:rPr>
              <a:t>the</a:t>
            </a:r>
            <a:r>
              <a:rPr lang="hr-BA" sz="2000" b="1" dirty="0">
                <a:solidFill>
                  <a:srgbClr val="0070C0"/>
                </a:solidFill>
              </a:rPr>
              <a:t> </a:t>
            </a:r>
            <a:r>
              <a:rPr lang="hr-BA" sz="2000" b="1" dirty="0" smtClean="0">
                <a:solidFill>
                  <a:srgbClr val="0070C0"/>
                </a:solidFill>
              </a:rPr>
              <a:t>monitoring </a:t>
            </a:r>
            <a:r>
              <a:rPr lang="hr-BA" sz="2000" b="1" dirty="0" err="1" smtClean="0">
                <a:solidFill>
                  <a:srgbClr val="0070C0"/>
                </a:solidFill>
              </a:rPr>
              <a:t>concentrations</a:t>
            </a:r>
            <a:r>
              <a:rPr lang="hr-BA" sz="2000" b="1" dirty="0" smtClean="0">
                <a:solidFill>
                  <a:srgbClr val="0070C0"/>
                </a:solidFill>
              </a:rPr>
              <a:t> </a:t>
            </a:r>
            <a:r>
              <a:rPr lang="hr-BA" sz="2000" b="1" dirty="0" err="1">
                <a:solidFill>
                  <a:srgbClr val="0070C0"/>
                </a:solidFill>
              </a:rPr>
              <a:t>of</a:t>
            </a:r>
            <a:r>
              <a:rPr lang="hr-BA" sz="2000" b="1" dirty="0">
                <a:solidFill>
                  <a:srgbClr val="0070C0"/>
                </a:solidFill>
              </a:rPr>
              <a:t> </a:t>
            </a:r>
            <a:r>
              <a:rPr lang="hr-BA" sz="2000" b="1" dirty="0" err="1">
                <a:solidFill>
                  <a:srgbClr val="0070C0"/>
                </a:solidFill>
              </a:rPr>
              <a:t>pollutants</a:t>
            </a:r>
            <a:r>
              <a:rPr lang="hr-BA" sz="2000" b="1" dirty="0">
                <a:solidFill>
                  <a:srgbClr val="0070C0"/>
                </a:solidFill>
              </a:rPr>
              <a:t> </a:t>
            </a:r>
            <a:r>
              <a:rPr lang="hr-BA" sz="2000" b="1" dirty="0" err="1">
                <a:solidFill>
                  <a:srgbClr val="0070C0"/>
                </a:solidFill>
              </a:rPr>
              <a:t>in</a:t>
            </a:r>
            <a:r>
              <a:rPr lang="hr-BA" sz="2000" b="1" dirty="0">
                <a:solidFill>
                  <a:srgbClr val="0070C0"/>
                </a:solidFill>
              </a:rPr>
              <a:t> </a:t>
            </a:r>
            <a:r>
              <a:rPr lang="hr-BA" sz="2000" b="1" dirty="0" err="1">
                <a:solidFill>
                  <a:srgbClr val="0070C0"/>
                </a:solidFill>
              </a:rPr>
              <a:t>the</a:t>
            </a:r>
            <a:r>
              <a:rPr lang="hr-BA" sz="2000" b="1" dirty="0">
                <a:solidFill>
                  <a:srgbClr val="0070C0"/>
                </a:solidFill>
              </a:rPr>
              <a:t> </a:t>
            </a:r>
            <a:r>
              <a:rPr lang="hr-BA" sz="2000" b="1" dirty="0" err="1">
                <a:solidFill>
                  <a:srgbClr val="0070C0"/>
                </a:solidFill>
              </a:rPr>
              <a:t>air</a:t>
            </a:r>
            <a:r>
              <a:rPr lang="hr-BA" sz="2000" b="1" dirty="0">
                <a:solidFill>
                  <a:srgbClr val="0070C0"/>
                </a:solidFill>
              </a:rPr>
              <a:t>: </a:t>
            </a:r>
            <a:r>
              <a:rPr lang="hr-BA" sz="2000" dirty="0" err="1">
                <a:solidFill>
                  <a:srgbClr val="0070C0"/>
                </a:solidFill>
              </a:rPr>
              <a:t>sulfur</a:t>
            </a:r>
            <a:r>
              <a:rPr lang="hr-BA" sz="2000" dirty="0">
                <a:solidFill>
                  <a:srgbClr val="0070C0"/>
                </a:solidFill>
              </a:rPr>
              <a:t> </a:t>
            </a:r>
            <a:r>
              <a:rPr lang="hr-BA" sz="2000" dirty="0" err="1">
                <a:solidFill>
                  <a:srgbClr val="0070C0"/>
                </a:solidFill>
              </a:rPr>
              <a:t>dioxide</a:t>
            </a:r>
            <a:r>
              <a:rPr lang="hr-BA" sz="2000" dirty="0">
                <a:solidFill>
                  <a:srgbClr val="0070C0"/>
                </a:solidFill>
              </a:rPr>
              <a:t>, </a:t>
            </a:r>
            <a:r>
              <a:rPr lang="hr-BA" sz="2000" dirty="0" err="1">
                <a:solidFill>
                  <a:srgbClr val="0070C0"/>
                </a:solidFill>
              </a:rPr>
              <a:t>nitrogen</a:t>
            </a:r>
            <a:r>
              <a:rPr lang="hr-BA" sz="2000" dirty="0">
                <a:solidFill>
                  <a:srgbClr val="0070C0"/>
                </a:solidFill>
              </a:rPr>
              <a:t> </a:t>
            </a:r>
            <a:r>
              <a:rPr lang="hr-BA" sz="2000" dirty="0" err="1">
                <a:solidFill>
                  <a:srgbClr val="0070C0"/>
                </a:solidFill>
              </a:rPr>
              <a:t>dioxide</a:t>
            </a:r>
            <a:r>
              <a:rPr lang="hr-BA" sz="2000" dirty="0">
                <a:solidFill>
                  <a:srgbClr val="0070C0"/>
                </a:solidFill>
              </a:rPr>
              <a:t> </a:t>
            </a:r>
            <a:r>
              <a:rPr lang="hr-BA" sz="2000" dirty="0" err="1">
                <a:solidFill>
                  <a:srgbClr val="0070C0"/>
                </a:solidFill>
              </a:rPr>
              <a:t>and</a:t>
            </a:r>
            <a:r>
              <a:rPr lang="hr-BA" sz="2000" dirty="0">
                <a:solidFill>
                  <a:srgbClr val="0070C0"/>
                </a:solidFill>
              </a:rPr>
              <a:t> </a:t>
            </a:r>
            <a:r>
              <a:rPr lang="hr-BA" sz="2000" dirty="0" err="1">
                <a:solidFill>
                  <a:srgbClr val="0070C0"/>
                </a:solidFill>
              </a:rPr>
              <a:t>nitrogen</a:t>
            </a:r>
            <a:r>
              <a:rPr lang="hr-BA" sz="2000" dirty="0">
                <a:solidFill>
                  <a:srgbClr val="0070C0"/>
                </a:solidFill>
              </a:rPr>
              <a:t> </a:t>
            </a:r>
            <a:r>
              <a:rPr lang="hr-BA" sz="2000" dirty="0" err="1">
                <a:solidFill>
                  <a:srgbClr val="0070C0"/>
                </a:solidFill>
              </a:rPr>
              <a:t>oxides</a:t>
            </a:r>
            <a:r>
              <a:rPr lang="hr-BA" sz="2000" dirty="0">
                <a:solidFill>
                  <a:srgbClr val="0070C0"/>
                </a:solidFill>
              </a:rPr>
              <a:t>, </a:t>
            </a:r>
            <a:r>
              <a:rPr lang="hr-BA" sz="2000" dirty="0" err="1" smtClean="0">
                <a:solidFill>
                  <a:srgbClr val="0070C0"/>
                </a:solidFill>
              </a:rPr>
              <a:t>fluidized</a:t>
            </a:r>
            <a:r>
              <a:rPr lang="hr-BA" sz="2000" dirty="0" smtClean="0">
                <a:solidFill>
                  <a:srgbClr val="0070C0"/>
                </a:solidFill>
              </a:rPr>
              <a:t> </a:t>
            </a:r>
            <a:r>
              <a:rPr lang="hr-BA" sz="2000" dirty="0" err="1" smtClean="0">
                <a:solidFill>
                  <a:srgbClr val="0070C0"/>
                </a:solidFill>
              </a:rPr>
              <a:t>matters</a:t>
            </a:r>
            <a:r>
              <a:rPr lang="hr-BA" sz="2000" dirty="0" smtClean="0">
                <a:solidFill>
                  <a:srgbClr val="0070C0"/>
                </a:solidFill>
              </a:rPr>
              <a:t> (</a:t>
            </a:r>
            <a:r>
              <a:rPr lang="hr-BA" sz="2000" dirty="0">
                <a:solidFill>
                  <a:srgbClr val="0070C0"/>
                </a:solidFill>
              </a:rPr>
              <a:t>PM</a:t>
            </a:r>
            <a:r>
              <a:rPr lang="hr-BA" sz="2000" baseline="-25000" dirty="0">
                <a:solidFill>
                  <a:srgbClr val="0070C0"/>
                </a:solidFill>
              </a:rPr>
              <a:t>10</a:t>
            </a:r>
            <a:r>
              <a:rPr lang="hr-BA" sz="2000" dirty="0">
                <a:solidFill>
                  <a:srgbClr val="0070C0"/>
                </a:solidFill>
              </a:rPr>
              <a:t> </a:t>
            </a:r>
            <a:r>
              <a:rPr lang="hr-BA" sz="2000" dirty="0" err="1" smtClean="0">
                <a:solidFill>
                  <a:srgbClr val="0070C0"/>
                </a:solidFill>
              </a:rPr>
              <a:t>and</a:t>
            </a:r>
            <a:r>
              <a:rPr lang="hr-BA" sz="2000" dirty="0" smtClean="0">
                <a:solidFill>
                  <a:srgbClr val="0070C0"/>
                </a:solidFill>
              </a:rPr>
              <a:t> </a:t>
            </a:r>
            <a:r>
              <a:rPr lang="hr-BA" sz="2000" dirty="0">
                <a:solidFill>
                  <a:srgbClr val="0070C0"/>
                </a:solidFill>
              </a:rPr>
              <a:t>PM</a:t>
            </a:r>
            <a:r>
              <a:rPr lang="hr-BA" sz="2000" baseline="-25000" dirty="0">
                <a:solidFill>
                  <a:srgbClr val="0070C0"/>
                </a:solidFill>
              </a:rPr>
              <a:t>2,5</a:t>
            </a:r>
            <a:r>
              <a:rPr lang="hr-BA" sz="2000" dirty="0" smtClean="0">
                <a:solidFill>
                  <a:srgbClr val="0070C0"/>
                </a:solidFill>
              </a:rPr>
              <a:t>), </a:t>
            </a:r>
            <a:r>
              <a:rPr lang="hr-BA" sz="2000" dirty="0" err="1">
                <a:solidFill>
                  <a:srgbClr val="0070C0"/>
                </a:solidFill>
              </a:rPr>
              <a:t>lead</a:t>
            </a:r>
            <a:r>
              <a:rPr lang="hr-BA" sz="2000" dirty="0">
                <a:solidFill>
                  <a:srgbClr val="0070C0"/>
                </a:solidFill>
              </a:rPr>
              <a:t>, benzene, </a:t>
            </a:r>
            <a:r>
              <a:rPr lang="hr-BA" sz="2000" dirty="0" err="1">
                <a:solidFill>
                  <a:srgbClr val="0070C0"/>
                </a:solidFill>
              </a:rPr>
              <a:t>carbon</a:t>
            </a:r>
            <a:r>
              <a:rPr lang="hr-BA" sz="2000" dirty="0">
                <a:solidFill>
                  <a:srgbClr val="0070C0"/>
                </a:solidFill>
              </a:rPr>
              <a:t> </a:t>
            </a:r>
            <a:r>
              <a:rPr lang="hr-BA" sz="2000" dirty="0" err="1">
                <a:solidFill>
                  <a:srgbClr val="0070C0"/>
                </a:solidFill>
              </a:rPr>
              <a:t>monoxide</a:t>
            </a:r>
            <a:r>
              <a:rPr lang="hr-BA" sz="2000" dirty="0">
                <a:solidFill>
                  <a:srgbClr val="0070C0"/>
                </a:solidFill>
              </a:rPr>
              <a:t>, </a:t>
            </a:r>
            <a:r>
              <a:rPr lang="hr-BA" sz="2000" dirty="0" err="1">
                <a:solidFill>
                  <a:srgbClr val="0070C0"/>
                </a:solidFill>
              </a:rPr>
              <a:t>ground</a:t>
            </a:r>
            <a:r>
              <a:rPr lang="hr-BA" sz="2000" dirty="0">
                <a:solidFill>
                  <a:srgbClr val="0070C0"/>
                </a:solidFill>
              </a:rPr>
              <a:t> ozone </a:t>
            </a:r>
            <a:r>
              <a:rPr lang="hr-BA" sz="2000" dirty="0" err="1">
                <a:solidFill>
                  <a:srgbClr val="0070C0"/>
                </a:solidFill>
              </a:rPr>
              <a:t>and</a:t>
            </a:r>
            <a:r>
              <a:rPr lang="hr-BA" sz="2000" dirty="0">
                <a:solidFill>
                  <a:srgbClr val="0070C0"/>
                </a:solidFill>
              </a:rPr>
              <a:t> </a:t>
            </a:r>
            <a:r>
              <a:rPr lang="hr-BA" sz="2000" dirty="0" err="1">
                <a:solidFill>
                  <a:srgbClr val="0070C0"/>
                </a:solidFill>
              </a:rPr>
              <a:t>precursors</a:t>
            </a:r>
            <a:r>
              <a:rPr lang="hr-BA" sz="2000" dirty="0">
                <a:solidFill>
                  <a:srgbClr val="0070C0"/>
                </a:solidFill>
              </a:rPr>
              <a:t> </a:t>
            </a:r>
            <a:r>
              <a:rPr lang="hr-BA" sz="2000" dirty="0" err="1">
                <a:solidFill>
                  <a:srgbClr val="0070C0"/>
                </a:solidFill>
              </a:rPr>
              <a:t>of</a:t>
            </a:r>
            <a:r>
              <a:rPr lang="hr-BA" sz="2000" dirty="0">
                <a:solidFill>
                  <a:srgbClr val="0070C0"/>
                </a:solidFill>
              </a:rPr>
              <a:t> </a:t>
            </a:r>
            <a:r>
              <a:rPr lang="hr-BA" sz="2000" dirty="0" err="1">
                <a:solidFill>
                  <a:srgbClr val="0070C0"/>
                </a:solidFill>
              </a:rPr>
              <a:t>ground-level</a:t>
            </a:r>
            <a:r>
              <a:rPr lang="hr-BA" sz="2000" dirty="0">
                <a:solidFill>
                  <a:srgbClr val="0070C0"/>
                </a:solidFill>
              </a:rPr>
              <a:t> ozone, </a:t>
            </a:r>
            <a:r>
              <a:rPr lang="hr-BA" sz="2000" dirty="0" err="1">
                <a:solidFill>
                  <a:srgbClr val="0070C0"/>
                </a:solidFill>
              </a:rPr>
              <a:t>mercury</a:t>
            </a:r>
            <a:r>
              <a:rPr lang="hr-BA" sz="2000" dirty="0">
                <a:solidFill>
                  <a:srgbClr val="0070C0"/>
                </a:solidFill>
              </a:rPr>
              <a:t>, </a:t>
            </a:r>
            <a:r>
              <a:rPr lang="hr-BA" sz="2000" dirty="0" err="1">
                <a:solidFill>
                  <a:srgbClr val="0070C0"/>
                </a:solidFill>
              </a:rPr>
              <a:t>nickel</a:t>
            </a:r>
            <a:r>
              <a:rPr lang="hr-BA" sz="2000" dirty="0">
                <a:solidFill>
                  <a:srgbClr val="0070C0"/>
                </a:solidFill>
              </a:rPr>
              <a:t>, </a:t>
            </a:r>
            <a:r>
              <a:rPr lang="hr-BA" sz="2000" dirty="0" err="1">
                <a:solidFill>
                  <a:srgbClr val="0070C0"/>
                </a:solidFill>
              </a:rPr>
              <a:t>benzo</a:t>
            </a:r>
            <a:r>
              <a:rPr lang="hr-BA" sz="2000" dirty="0">
                <a:solidFill>
                  <a:srgbClr val="0070C0"/>
                </a:solidFill>
              </a:rPr>
              <a:t> </a:t>
            </a:r>
            <a:r>
              <a:rPr lang="hr-BA" sz="2000" dirty="0" smtClean="0">
                <a:solidFill>
                  <a:srgbClr val="0070C0"/>
                </a:solidFill>
              </a:rPr>
              <a:t>(a) </a:t>
            </a:r>
            <a:r>
              <a:rPr lang="hr-BA" sz="2000" dirty="0" err="1">
                <a:solidFill>
                  <a:srgbClr val="0070C0"/>
                </a:solidFill>
              </a:rPr>
              <a:t>pyrene</a:t>
            </a:r>
            <a:r>
              <a:rPr lang="hr-BA" sz="2000" dirty="0">
                <a:solidFill>
                  <a:srgbClr val="0070C0"/>
                </a:solidFill>
              </a:rPr>
              <a:t> </a:t>
            </a:r>
            <a:r>
              <a:rPr lang="hr-BA" sz="2000" dirty="0" err="1">
                <a:solidFill>
                  <a:srgbClr val="0070C0"/>
                </a:solidFill>
              </a:rPr>
              <a:t>and</a:t>
            </a:r>
            <a:r>
              <a:rPr lang="hr-BA" sz="2000" dirty="0">
                <a:solidFill>
                  <a:srgbClr val="0070C0"/>
                </a:solidFill>
              </a:rPr>
              <a:t> </a:t>
            </a:r>
            <a:r>
              <a:rPr lang="hr-BA" sz="2000" dirty="0" err="1">
                <a:solidFill>
                  <a:srgbClr val="0070C0"/>
                </a:solidFill>
              </a:rPr>
              <a:t>other</a:t>
            </a:r>
            <a:r>
              <a:rPr lang="hr-BA" sz="2000" dirty="0">
                <a:solidFill>
                  <a:srgbClr val="0070C0"/>
                </a:solidFill>
              </a:rPr>
              <a:t> </a:t>
            </a:r>
            <a:r>
              <a:rPr lang="hr-BA" sz="2000" dirty="0" err="1">
                <a:solidFill>
                  <a:srgbClr val="0070C0"/>
                </a:solidFill>
              </a:rPr>
              <a:t>polycyclic</a:t>
            </a:r>
            <a:r>
              <a:rPr lang="hr-BA" sz="2000" dirty="0">
                <a:solidFill>
                  <a:srgbClr val="0070C0"/>
                </a:solidFill>
              </a:rPr>
              <a:t> </a:t>
            </a:r>
            <a:r>
              <a:rPr lang="hr-BA" sz="2000" dirty="0" err="1">
                <a:solidFill>
                  <a:srgbClr val="0070C0"/>
                </a:solidFill>
              </a:rPr>
              <a:t>aromatic</a:t>
            </a:r>
            <a:r>
              <a:rPr lang="hr-BA" sz="2000" dirty="0">
                <a:solidFill>
                  <a:srgbClr val="0070C0"/>
                </a:solidFill>
              </a:rPr>
              <a:t> </a:t>
            </a:r>
            <a:r>
              <a:rPr lang="hr-BA" sz="2000" dirty="0" err="1">
                <a:solidFill>
                  <a:srgbClr val="0070C0"/>
                </a:solidFill>
              </a:rPr>
              <a:t>hydrocarbons</a:t>
            </a:r>
            <a:r>
              <a:rPr lang="hr-BA" sz="2000" dirty="0">
                <a:solidFill>
                  <a:srgbClr val="0070C0"/>
                </a:solidFill>
              </a:rPr>
              <a:t> </a:t>
            </a:r>
            <a:r>
              <a:rPr lang="hr-BA" sz="2000" dirty="0" err="1">
                <a:solidFill>
                  <a:srgbClr val="0070C0"/>
                </a:solidFill>
              </a:rPr>
              <a:t>in</a:t>
            </a:r>
            <a:r>
              <a:rPr lang="hr-BA" sz="2000" dirty="0">
                <a:solidFill>
                  <a:srgbClr val="0070C0"/>
                </a:solidFill>
              </a:rPr>
              <a:t> </a:t>
            </a:r>
            <a:r>
              <a:rPr lang="hr-BA" sz="2000" dirty="0" err="1">
                <a:solidFill>
                  <a:srgbClr val="0070C0"/>
                </a:solidFill>
              </a:rPr>
              <a:t>the</a:t>
            </a:r>
            <a:r>
              <a:rPr lang="hr-BA" sz="2000" dirty="0">
                <a:solidFill>
                  <a:srgbClr val="0070C0"/>
                </a:solidFill>
              </a:rPr>
              <a:t> </a:t>
            </a:r>
            <a:r>
              <a:rPr lang="hr-BA" sz="2000" dirty="0" err="1">
                <a:solidFill>
                  <a:srgbClr val="0070C0"/>
                </a:solidFill>
              </a:rPr>
              <a:t>air</a:t>
            </a:r>
            <a:r>
              <a:rPr lang="hr-BA" sz="2000" dirty="0" smtClean="0">
                <a:solidFill>
                  <a:srgbClr val="0070C0"/>
                </a:solidFill>
              </a:rPr>
              <a:t>.</a:t>
            </a:r>
          </a:p>
          <a:p>
            <a:pPr marL="0" lvl="1">
              <a:spcBef>
                <a:spcPct val="20000"/>
              </a:spcBef>
            </a:pPr>
            <a:r>
              <a:rPr lang="en-US" sz="2000" dirty="0">
                <a:solidFill>
                  <a:srgbClr val="0070C0"/>
                </a:solidFill>
              </a:rPr>
              <a:t>The Regulation </a:t>
            </a:r>
            <a:r>
              <a:rPr lang="en-US" sz="2000" b="1" dirty="0">
                <a:solidFill>
                  <a:srgbClr val="0070C0"/>
                </a:solidFill>
              </a:rPr>
              <a:t>establishes the locations of </a:t>
            </a:r>
            <a:r>
              <a:rPr lang="hr-HR" sz="2000" b="1" dirty="0" smtClean="0">
                <a:solidFill>
                  <a:srgbClr val="0070C0"/>
                </a:solidFill>
              </a:rPr>
              <a:t>monitoring</a:t>
            </a:r>
            <a:r>
              <a:rPr lang="en-US" sz="2000" b="1" dirty="0" smtClean="0">
                <a:solidFill>
                  <a:srgbClr val="0070C0"/>
                </a:solidFill>
              </a:rPr>
              <a:t> </a:t>
            </a:r>
            <a:r>
              <a:rPr lang="en-US" sz="2000" b="1" dirty="0">
                <a:solidFill>
                  <a:srgbClr val="0070C0"/>
                </a:solidFill>
              </a:rPr>
              <a:t>stations in the national network </a:t>
            </a:r>
            <a:r>
              <a:rPr lang="en-US" sz="2000" dirty="0">
                <a:solidFill>
                  <a:srgbClr val="0070C0"/>
                </a:solidFill>
              </a:rPr>
              <a:t>for </a:t>
            </a:r>
            <a:r>
              <a:rPr lang="hr-HR" sz="2000" dirty="0" err="1" smtClean="0">
                <a:solidFill>
                  <a:srgbClr val="0070C0"/>
                </a:solidFill>
              </a:rPr>
              <a:t>continuous</a:t>
            </a:r>
            <a:r>
              <a:rPr lang="en-US" sz="2000" dirty="0" smtClean="0">
                <a:solidFill>
                  <a:srgbClr val="0070C0"/>
                </a:solidFill>
              </a:rPr>
              <a:t> </a:t>
            </a:r>
            <a:r>
              <a:rPr lang="en-US" sz="2000" dirty="0">
                <a:solidFill>
                  <a:srgbClr val="0070C0"/>
                </a:solidFill>
              </a:rPr>
              <a:t>monitoring of air quality in zones and agglomerations on the territory of the Republic of </a:t>
            </a:r>
            <a:r>
              <a:rPr lang="en-US" sz="2000" dirty="0" smtClean="0">
                <a:solidFill>
                  <a:srgbClr val="0070C0"/>
                </a:solidFill>
              </a:rPr>
              <a:t>Croatia</a:t>
            </a:r>
            <a:r>
              <a:rPr lang="hr-BA" sz="2000" dirty="0" smtClean="0">
                <a:solidFill>
                  <a:srgbClr val="0070C0"/>
                </a:solidFill>
              </a:rPr>
              <a:t>.</a:t>
            </a: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081495372"/>
      </p:ext>
    </p:extLst>
  </p:cSld>
  <p:clrMapOvr>
    <a:masterClrMapping/>
  </p:clrMapOvr>
  <p:transition spd="med">
    <p:fade thruBlk="1"/>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290945" y="1356714"/>
            <a:ext cx="3042457" cy="5447645"/>
          </a:xfrm>
          <a:prstGeom prst="rect">
            <a:avLst/>
          </a:prstGeom>
        </p:spPr>
        <p:txBody>
          <a:bodyPr wrap="square">
            <a:spAutoFit/>
          </a:bodyPr>
          <a:lstStyle/>
          <a:p>
            <a:pPr marL="0" lvl="1">
              <a:spcBef>
                <a:spcPct val="20000"/>
              </a:spcBef>
            </a:pPr>
            <a:r>
              <a:rPr lang="en-US" sz="2000" b="1" dirty="0">
                <a:solidFill>
                  <a:srgbClr val="0070C0"/>
                </a:solidFill>
              </a:rPr>
              <a:t>List of </a:t>
            </a:r>
            <a:r>
              <a:rPr lang="hr-HR" sz="2000" b="1" dirty="0" err="1" smtClean="0">
                <a:solidFill>
                  <a:srgbClr val="0070C0"/>
                </a:solidFill>
              </a:rPr>
              <a:t>measuring</a:t>
            </a:r>
            <a:r>
              <a:rPr lang="en-US" sz="2000" b="1" dirty="0" smtClean="0">
                <a:solidFill>
                  <a:srgbClr val="0070C0"/>
                </a:solidFill>
              </a:rPr>
              <a:t> </a:t>
            </a:r>
            <a:r>
              <a:rPr lang="en-US" sz="2000" b="1" dirty="0">
                <a:solidFill>
                  <a:srgbClr val="0070C0"/>
                </a:solidFill>
              </a:rPr>
              <a:t>points for </a:t>
            </a:r>
            <a:r>
              <a:rPr lang="hr-HR" sz="2000" b="1" dirty="0" smtClean="0">
                <a:solidFill>
                  <a:srgbClr val="0070C0"/>
                </a:solidFill>
              </a:rPr>
              <a:t>monitoring </a:t>
            </a:r>
            <a:r>
              <a:rPr lang="en-US" sz="2000" b="1" dirty="0" smtClean="0">
                <a:solidFill>
                  <a:srgbClr val="0070C0"/>
                </a:solidFill>
              </a:rPr>
              <a:t>concentration</a:t>
            </a:r>
            <a:r>
              <a:rPr lang="hr-HR" sz="2000" b="1" dirty="0" smtClean="0">
                <a:solidFill>
                  <a:srgbClr val="0070C0"/>
                </a:solidFill>
              </a:rPr>
              <a:t>s</a:t>
            </a:r>
            <a:r>
              <a:rPr lang="en-US" sz="2000" b="1" dirty="0" smtClean="0">
                <a:solidFill>
                  <a:srgbClr val="0070C0"/>
                </a:solidFill>
              </a:rPr>
              <a:t> </a:t>
            </a:r>
            <a:r>
              <a:rPr lang="en-US" sz="2000" b="1" dirty="0">
                <a:solidFill>
                  <a:srgbClr val="0070C0"/>
                </a:solidFill>
              </a:rPr>
              <a:t>of </a:t>
            </a:r>
            <a:r>
              <a:rPr lang="hr-HR" sz="2000" b="1" dirty="0" err="1" smtClean="0">
                <a:solidFill>
                  <a:srgbClr val="0070C0"/>
                </a:solidFill>
              </a:rPr>
              <a:t>air</a:t>
            </a:r>
            <a:r>
              <a:rPr lang="hr-HR" sz="2000" b="1" dirty="0" smtClean="0">
                <a:solidFill>
                  <a:srgbClr val="0070C0"/>
                </a:solidFill>
              </a:rPr>
              <a:t> </a:t>
            </a:r>
            <a:r>
              <a:rPr lang="en-US" sz="2000" b="1" dirty="0" smtClean="0">
                <a:solidFill>
                  <a:srgbClr val="0070C0"/>
                </a:solidFill>
              </a:rPr>
              <a:t>pollutants -</a:t>
            </a:r>
            <a:endParaRPr lang="en-US" sz="2000" b="1" dirty="0">
              <a:solidFill>
                <a:srgbClr val="0070C0"/>
              </a:solidFill>
            </a:endParaRPr>
          </a:p>
          <a:p>
            <a:pPr marL="0" lvl="1">
              <a:spcBef>
                <a:spcPct val="20000"/>
              </a:spcBef>
            </a:pPr>
            <a:r>
              <a:rPr lang="en-US" sz="2000" dirty="0">
                <a:solidFill>
                  <a:srgbClr val="0070C0"/>
                </a:solidFill>
              </a:rPr>
              <a:t>these metering points are an integral part of the air protection information system and are used for the purposes of the annual report on air quality and for </a:t>
            </a:r>
            <a:r>
              <a:rPr lang="en-US" sz="2000" b="1" dirty="0">
                <a:solidFill>
                  <a:srgbClr val="0070C0"/>
                </a:solidFill>
              </a:rPr>
              <a:t>the mutual exchange of information and reporting on air quality </a:t>
            </a:r>
            <a:r>
              <a:rPr lang="en-US" sz="2000" dirty="0">
                <a:solidFill>
                  <a:srgbClr val="0070C0"/>
                </a:solidFill>
              </a:rPr>
              <a:t>between the Croatian Environment and Nature Agency and the European Commission</a:t>
            </a:r>
            <a:endParaRPr lang="hr-BA" sz="2000" dirty="0" smtClean="0">
              <a:solidFill>
                <a:srgbClr val="0070C0"/>
              </a:solidFill>
            </a:endParaRPr>
          </a:p>
          <a:p>
            <a:pPr marL="0" lvl="1">
              <a:spcBef>
                <a:spcPct val="20000"/>
              </a:spcBef>
            </a:pPr>
            <a:endParaRPr lang="hr-BA" sz="2000" b="1" dirty="0" smtClean="0">
              <a:solidFill>
                <a:srgbClr val="FF0000"/>
              </a:solidFill>
            </a:endParaRPr>
          </a:p>
        </p:txBody>
      </p:sp>
      <p:pic>
        <p:nvPicPr>
          <p:cNvPr id="9" name="Picture 8"/>
          <p:cNvPicPr>
            <a:picLocks noChangeAspect="1"/>
          </p:cNvPicPr>
          <p:nvPr/>
        </p:nvPicPr>
        <p:blipFill>
          <a:blip r:embed="rId4"/>
          <a:stretch>
            <a:fillRect/>
          </a:stretch>
        </p:blipFill>
        <p:spPr>
          <a:xfrm>
            <a:off x="3599313" y="1323827"/>
            <a:ext cx="4423857" cy="5121694"/>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599755982"/>
      </p:ext>
    </p:extLst>
  </p:cSld>
  <p:clrMapOvr>
    <a:masterClrMapping/>
  </p:clrMapOvr>
  <p:transition spd="med">
    <p:fade thruBlk="1"/>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16378" y="1039091"/>
            <a:ext cx="8956601" cy="3416320"/>
          </a:xfrm>
          <a:prstGeom prst="rect">
            <a:avLst/>
          </a:prstGeom>
        </p:spPr>
        <p:txBody>
          <a:bodyPr wrap="square">
            <a:spAutoFit/>
          </a:bodyPr>
          <a:lstStyle/>
          <a:p>
            <a:pPr marL="0" lvl="1">
              <a:spcBef>
                <a:spcPct val="20000"/>
              </a:spcBef>
            </a:pPr>
            <a:r>
              <a:rPr lang="en-US" sz="2400" b="1" dirty="0">
                <a:solidFill>
                  <a:srgbClr val="1F497D"/>
                </a:solidFill>
              </a:rPr>
              <a:t>Monitoring Program for Air Pollution in the national network for permanent air quality monitoring </a:t>
            </a:r>
            <a:r>
              <a:rPr lang="hr-BA" sz="2000" dirty="0" smtClean="0">
                <a:solidFill>
                  <a:srgbClr val="0070C0"/>
                </a:solidFill>
              </a:rPr>
              <a:t>(</a:t>
            </a:r>
            <a:r>
              <a:rPr lang="hr-BA" sz="2000" dirty="0" err="1" smtClean="0">
                <a:solidFill>
                  <a:srgbClr val="0070C0"/>
                </a:solidFill>
              </a:rPr>
              <a:t>Official</a:t>
            </a:r>
            <a:r>
              <a:rPr lang="hr-BA" sz="2000" dirty="0" smtClean="0">
                <a:solidFill>
                  <a:srgbClr val="0070C0"/>
                </a:solidFill>
              </a:rPr>
              <a:t> </a:t>
            </a:r>
            <a:r>
              <a:rPr lang="hr-BA" sz="2000" dirty="0" err="1" smtClean="0">
                <a:solidFill>
                  <a:srgbClr val="0070C0"/>
                </a:solidFill>
              </a:rPr>
              <a:t>Gazette</a:t>
            </a:r>
            <a:r>
              <a:rPr lang="hr-BA" sz="2000" dirty="0">
                <a:solidFill>
                  <a:srgbClr val="0070C0"/>
                </a:solidFill>
              </a:rPr>
              <a:t> </a:t>
            </a:r>
            <a:r>
              <a:rPr lang="hr-BA" sz="2000" u="sng" dirty="0" smtClean="0">
                <a:hlinkClick r:id="rId4"/>
              </a:rPr>
              <a:t>73/16</a:t>
            </a:r>
            <a:r>
              <a:rPr lang="hr-BA" sz="2000" dirty="0">
                <a:solidFill>
                  <a:srgbClr val="0070C0"/>
                </a:solidFill>
              </a:rPr>
              <a:t>) </a:t>
            </a:r>
            <a:endParaRPr lang="hr-BA" sz="2000" dirty="0" smtClean="0">
              <a:solidFill>
                <a:srgbClr val="0070C0"/>
              </a:solidFill>
            </a:endParaRPr>
          </a:p>
          <a:p>
            <a:pPr marL="0" lvl="1">
              <a:spcBef>
                <a:spcPct val="20000"/>
              </a:spcBef>
            </a:pPr>
            <a:r>
              <a:rPr lang="en-US" sz="2000" dirty="0">
                <a:solidFill>
                  <a:srgbClr val="0070C0"/>
                </a:solidFill>
              </a:rPr>
              <a:t>It was adopted pursuant to </a:t>
            </a:r>
            <a:r>
              <a:rPr lang="en-US" sz="2000" b="1" dirty="0">
                <a:solidFill>
                  <a:srgbClr val="0070C0"/>
                </a:solidFill>
              </a:rPr>
              <a:t>Article 29, paragraph 2 of the Air Protection Act </a:t>
            </a:r>
            <a:r>
              <a:rPr lang="en-US" sz="2000" dirty="0">
                <a:solidFill>
                  <a:srgbClr val="0070C0"/>
                </a:solidFill>
              </a:rPr>
              <a:t>(Official Gazette 130/2011, 47/2014).</a:t>
            </a:r>
          </a:p>
          <a:p>
            <a:pPr marL="0" lvl="1">
              <a:spcBef>
                <a:spcPct val="20000"/>
              </a:spcBef>
            </a:pPr>
            <a:r>
              <a:rPr lang="hr-HR" sz="2000" dirty="0" smtClean="0">
                <a:solidFill>
                  <a:srgbClr val="0070C0"/>
                </a:solidFill>
              </a:rPr>
              <a:t>Monitoring </a:t>
            </a:r>
            <a:r>
              <a:rPr lang="en-US" sz="2000" dirty="0" smtClean="0">
                <a:solidFill>
                  <a:srgbClr val="0070C0"/>
                </a:solidFill>
              </a:rPr>
              <a:t>program </a:t>
            </a:r>
            <a:r>
              <a:rPr lang="hr-HR" sz="2000" dirty="0" smtClean="0">
                <a:solidFill>
                  <a:srgbClr val="0070C0"/>
                </a:solidFill>
              </a:rPr>
              <a:t>for Air </a:t>
            </a:r>
            <a:r>
              <a:rPr lang="hr-HR" sz="2000" dirty="0" err="1" smtClean="0">
                <a:solidFill>
                  <a:srgbClr val="0070C0"/>
                </a:solidFill>
              </a:rPr>
              <a:t>Pollution</a:t>
            </a:r>
            <a:r>
              <a:rPr lang="hr-HR" sz="2000" dirty="0" smtClean="0">
                <a:solidFill>
                  <a:srgbClr val="0070C0"/>
                </a:solidFill>
              </a:rPr>
              <a:t> (</a:t>
            </a:r>
            <a:r>
              <a:rPr lang="hr-HR" sz="2000" dirty="0" err="1" smtClean="0">
                <a:solidFill>
                  <a:srgbClr val="0070C0"/>
                </a:solidFill>
              </a:rPr>
              <a:t>air</a:t>
            </a:r>
            <a:r>
              <a:rPr lang="hr-HR" sz="2000" dirty="0" smtClean="0">
                <a:solidFill>
                  <a:srgbClr val="0070C0"/>
                </a:solidFill>
              </a:rPr>
              <a:t> </a:t>
            </a:r>
            <a:r>
              <a:rPr lang="hr-HR" sz="2000" dirty="0" err="1" smtClean="0">
                <a:solidFill>
                  <a:srgbClr val="0070C0"/>
                </a:solidFill>
              </a:rPr>
              <a:t>quality</a:t>
            </a:r>
            <a:r>
              <a:rPr lang="hr-HR" sz="2000" dirty="0" smtClean="0">
                <a:solidFill>
                  <a:srgbClr val="0070C0"/>
                </a:solidFill>
              </a:rPr>
              <a:t>) </a:t>
            </a:r>
            <a:r>
              <a:rPr lang="en-US" sz="2000" dirty="0" smtClean="0">
                <a:solidFill>
                  <a:srgbClr val="0070C0"/>
                </a:solidFill>
              </a:rPr>
              <a:t>in </a:t>
            </a:r>
            <a:r>
              <a:rPr lang="hr-HR" sz="2000" dirty="0" smtClean="0">
                <a:solidFill>
                  <a:srgbClr val="0070C0"/>
                </a:solidFill>
              </a:rPr>
              <a:t>monitoring </a:t>
            </a:r>
            <a:r>
              <a:rPr lang="hr-HR" sz="2000" dirty="0" err="1" smtClean="0">
                <a:solidFill>
                  <a:srgbClr val="0070C0"/>
                </a:solidFill>
              </a:rPr>
              <a:t>stations</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hr-HR" sz="2000" dirty="0" err="1" smtClean="0">
                <a:solidFill>
                  <a:srgbClr val="0070C0"/>
                </a:solidFill>
              </a:rPr>
              <a:t>national</a:t>
            </a:r>
            <a:r>
              <a:rPr lang="en-US" sz="2000" dirty="0" smtClean="0">
                <a:solidFill>
                  <a:srgbClr val="0070C0"/>
                </a:solidFill>
              </a:rPr>
              <a:t> </a:t>
            </a:r>
            <a:r>
              <a:rPr lang="en-US" sz="2000" dirty="0">
                <a:solidFill>
                  <a:srgbClr val="0070C0"/>
                </a:solidFill>
              </a:rPr>
              <a:t>network for </a:t>
            </a:r>
            <a:r>
              <a:rPr lang="hr-HR" sz="2000" dirty="0" err="1" smtClean="0">
                <a:solidFill>
                  <a:srgbClr val="0070C0"/>
                </a:solidFill>
              </a:rPr>
              <a:t>continuous</a:t>
            </a:r>
            <a:r>
              <a:rPr lang="en-US" sz="2000" dirty="0" smtClean="0">
                <a:solidFill>
                  <a:srgbClr val="0070C0"/>
                </a:solidFill>
              </a:rPr>
              <a:t> </a:t>
            </a:r>
            <a:r>
              <a:rPr lang="en-US" sz="2000" dirty="0">
                <a:solidFill>
                  <a:srgbClr val="0070C0"/>
                </a:solidFill>
              </a:rPr>
              <a:t>air quality monitoring as set out in Article 5 of the Regulation on the establishment of a list of </a:t>
            </a:r>
            <a:r>
              <a:rPr lang="en-US" sz="2000" dirty="0" smtClean="0">
                <a:solidFill>
                  <a:srgbClr val="0070C0"/>
                </a:solidFill>
              </a:rPr>
              <a:t>m</a:t>
            </a:r>
            <a:r>
              <a:rPr lang="hr-HR" sz="2000" dirty="0" err="1" smtClean="0">
                <a:solidFill>
                  <a:srgbClr val="0070C0"/>
                </a:solidFill>
              </a:rPr>
              <a:t>easuring</a:t>
            </a:r>
            <a:r>
              <a:rPr lang="en-US" sz="2000" dirty="0" smtClean="0">
                <a:solidFill>
                  <a:srgbClr val="0070C0"/>
                </a:solidFill>
              </a:rPr>
              <a:t> </a:t>
            </a:r>
            <a:r>
              <a:rPr lang="en-US" sz="2000" dirty="0">
                <a:solidFill>
                  <a:srgbClr val="0070C0"/>
                </a:solidFill>
              </a:rPr>
              <a:t>points for </a:t>
            </a:r>
            <a:r>
              <a:rPr lang="hr-HR" sz="2000" dirty="0" smtClean="0">
                <a:solidFill>
                  <a:srgbClr val="0070C0"/>
                </a:solidFill>
              </a:rPr>
              <a:t>monitoring</a:t>
            </a:r>
            <a:r>
              <a:rPr lang="en-US" sz="2000" dirty="0" smtClean="0">
                <a:solidFill>
                  <a:srgbClr val="0070C0"/>
                </a:solidFill>
              </a:rPr>
              <a:t> concentration</a:t>
            </a:r>
            <a:r>
              <a:rPr lang="hr-HR" sz="2000" dirty="0" smtClean="0">
                <a:solidFill>
                  <a:srgbClr val="0070C0"/>
                </a:solidFill>
              </a:rPr>
              <a:t>s</a:t>
            </a:r>
            <a:r>
              <a:rPr lang="en-US" sz="2000" dirty="0" smtClean="0">
                <a:solidFill>
                  <a:srgbClr val="0070C0"/>
                </a:solidFill>
              </a:rPr>
              <a:t> </a:t>
            </a:r>
            <a:r>
              <a:rPr lang="en-US" sz="2000" dirty="0">
                <a:solidFill>
                  <a:srgbClr val="0070C0"/>
                </a:solidFill>
              </a:rPr>
              <a:t>of certain </a:t>
            </a:r>
            <a:r>
              <a:rPr lang="hr-HR" sz="2000" dirty="0" err="1" smtClean="0">
                <a:solidFill>
                  <a:srgbClr val="0070C0"/>
                </a:solidFill>
              </a:rPr>
              <a:t>air</a:t>
            </a:r>
            <a:r>
              <a:rPr lang="hr-HR" sz="2000" dirty="0" smtClean="0">
                <a:solidFill>
                  <a:srgbClr val="0070C0"/>
                </a:solidFill>
              </a:rPr>
              <a:t> </a:t>
            </a:r>
            <a:r>
              <a:rPr lang="en-US" sz="2000" dirty="0" smtClean="0">
                <a:solidFill>
                  <a:srgbClr val="0070C0"/>
                </a:solidFill>
              </a:rPr>
              <a:t>pollutants and location</a:t>
            </a:r>
            <a:r>
              <a:rPr lang="hr-HR" sz="2000" dirty="0" smtClean="0">
                <a:solidFill>
                  <a:srgbClr val="0070C0"/>
                </a:solidFill>
              </a:rPr>
              <a:t>s</a:t>
            </a:r>
            <a:r>
              <a:rPr lang="en-US" sz="2000" dirty="0" smtClean="0">
                <a:solidFill>
                  <a:srgbClr val="0070C0"/>
                </a:solidFill>
              </a:rPr>
              <a:t> </a:t>
            </a:r>
            <a:r>
              <a:rPr lang="en-US" sz="2000" dirty="0">
                <a:solidFill>
                  <a:srgbClr val="0070C0"/>
                </a:solidFill>
              </a:rPr>
              <a:t>of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stations in the national network for </a:t>
            </a:r>
            <a:r>
              <a:rPr lang="hr-HR" sz="2000" dirty="0" err="1" smtClean="0">
                <a:solidFill>
                  <a:srgbClr val="0070C0"/>
                </a:solidFill>
              </a:rPr>
              <a:t>continuous</a:t>
            </a:r>
            <a:r>
              <a:rPr lang="hr-HR" sz="2000" dirty="0" smtClean="0">
                <a:solidFill>
                  <a:srgbClr val="0070C0"/>
                </a:solidFill>
              </a:rPr>
              <a:t> </a:t>
            </a:r>
            <a:r>
              <a:rPr lang="en-US" sz="2000" dirty="0" smtClean="0">
                <a:solidFill>
                  <a:srgbClr val="0070C0"/>
                </a:solidFill>
              </a:rPr>
              <a:t>air </a:t>
            </a:r>
            <a:r>
              <a:rPr lang="en-US" sz="2000" dirty="0">
                <a:solidFill>
                  <a:srgbClr val="0070C0"/>
                </a:solidFill>
              </a:rPr>
              <a:t>quality monitoring (Official Gazette 65/16) (hereinafter: the Regulation) contains</a:t>
            </a:r>
            <a:r>
              <a:rPr lang="en-US" sz="2000" dirty="0" smtClean="0">
                <a:solidFill>
                  <a:srgbClr val="0070C0"/>
                </a:solidFill>
              </a:rPr>
              <a:t>:</a:t>
            </a:r>
            <a:endParaRPr lang="hr-BA" sz="2000" dirty="0" smtClean="0">
              <a:solidFill>
                <a:srgbClr val="0070C0"/>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186192285"/>
              </p:ext>
            </p:extLst>
          </p:nvPr>
        </p:nvGraphicFramePr>
        <p:xfrm>
          <a:off x="204371" y="4781389"/>
          <a:ext cx="8443912" cy="1158240"/>
        </p:xfrm>
        <a:graphic>
          <a:graphicData uri="http://schemas.openxmlformats.org/drawingml/2006/table">
            <a:tbl>
              <a:tblPr/>
              <a:tblGrid>
                <a:gridCol w="1699244">
                  <a:extLst>
                    <a:ext uri="{9D8B030D-6E8A-4147-A177-3AD203B41FA5}">
                      <a16:colId xmlns:a16="http://schemas.microsoft.com/office/drawing/2014/main" val="3086419809"/>
                    </a:ext>
                  </a:extLst>
                </a:gridCol>
                <a:gridCol w="6744668">
                  <a:extLst>
                    <a:ext uri="{9D8B030D-6E8A-4147-A177-3AD203B41FA5}">
                      <a16:colId xmlns:a16="http://schemas.microsoft.com/office/drawing/2014/main" val="3898855312"/>
                    </a:ext>
                  </a:extLst>
                </a:gridCol>
              </a:tblGrid>
              <a:tr h="335547">
                <a:tc>
                  <a:txBody>
                    <a:bodyPr/>
                    <a:lstStyle/>
                    <a:p>
                      <a:pPr algn="l" fontAlgn="base"/>
                      <a:r>
                        <a:rPr lang="hr-BA" b="1" dirty="0">
                          <a:solidFill>
                            <a:srgbClr val="0070C0"/>
                          </a:solidFill>
                          <a:effectLst/>
                          <a:latin typeface="Minion Pro"/>
                        </a:rPr>
                        <a:t>Program A</a:t>
                      </a:r>
                    </a:p>
                  </a:txBody>
                  <a:tcPr anchor="ctr">
                    <a:lnL w="9525" cap="flat" cmpd="sng" algn="ctr">
                      <a:solidFill>
                        <a:srgbClr val="666666"/>
                      </a:solidFill>
                      <a:prstDash val="solid"/>
                      <a:round/>
                      <a:headEnd type="none" w="med" len="med"/>
                      <a:tailEnd type="none" w="med" len="med"/>
                    </a:lnL>
                    <a:lnR w="9525" cap="flat" cmpd="sng" algn="ctr">
                      <a:solidFill>
                        <a:srgbClr val="666666"/>
                      </a:solidFill>
                      <a:prstDash val="solid"/>
                      <a:round/>
                      <a:headEnd type="none" w="med" len="med"/>
                      <a:tailEnd type="none" w="med" len="med"/>
                    </a:lnR>
                    <a:lnT w="9525" cap="flat" cmpd="sng" algn="ctr">
                      <a:solidFill>
                        <a:srgbClr val="666666"/>
                      </a:solidFill>
                      <a:prstDash val="solid"/>
                      <a:round/>
                      <a:headEnd type="none" w="med" len="med"/>
                      <a:tailEnd type="none" w="med" len="med"/>
                    </a:lnT>
                    <a:lnB w="9525" cap="flat" cmpd="sng" algn="ctr">
                      <a:solidFill>
                        <a:srgbClr val="666666"/>
                      </a:solidFill>
                      <a:prstDash val="solid"/>
                      <a:round/>
                      <a:headEnd type="none" w="med" len="med"/>
                      <a:tailEnd type="none" w="med" len="med"/>
                    </a:lnB>
                  </a:tcPr>
                </a:tc>
                <a:tc>
                  <a:txBody>
                    <a:bodyPr/>
                    <a:lstStyle/>
                    <a:p>
                      <a:pPr algn="l" fontAlgn="base"/>
                      <a:r>
                        <a:rPr lang="en-US" sz="1600" b="0" dirty="0" smtClean="0">
                          <a:solidFill>
                            <a:srgbClr val="0070C0"/>
                          </a:solidFill>
                          <a:effectLst/>
                          <a:latin typeface="Minion Pro"/>
                        </a:rPr>
                        <a:t>AIR QUALITY MEASUR</a:t>
                      </a:r>
                      <a:r>
                        <a:rPr lang="hr-HR" sz="1600" b="0" dirty="0" smtClean="0">
                          <a:solidFill>
                            <a:srgbClr val="0070C0"/>
                          </a:solidFill>
                          <a:effectLst/>
                          <a:latin typeface="Minion Pro"/>
                        </a:rPr>
                        <a:t>ING</a:t>
                      </a:r>
                      <a:r>
                        <a:rPr lang="en-US" sz="1600" b="0" dirty="0" smtClean="0">
                          <a:solidFill>
                            <a:srgbClr val="0070C0"/>
                          </a:solidFill>
                          <a:effectLst/>
                          <a:latin typeface="Minion Pro"/>
                        </a:rPr>
                        <a:t> IN </a:t>
                      </a:r>
                      <a:r>
                        <a:rPr lang="hr-HR" sz="1600" b="0" dirty="0" smtClean="0">
                          <a:solidFill>
                            <a:srgbClr val="0070C0"/>
                          </a:solidFill>
                          <a:effectLst/>
                          <a:latin typeface="Minion Pro"/>
                        </a:rPr>
                        <a:t>STATIONS</a:t>
                      </a:r>
                      <a:r>
                        <a:rPr lang="en-US" sz="1600" b="0" dirty="0" smtClean="0">
                          <a:solidFill>
                            <a:srgbClr val="0070C0"/>
                          </a:solidFill>
                          <a:effectLst/>
                          <a:latin typeface="Minion Pro"/>
                        </a:rPr>
                        <a:t> ESTABLISHED IN </a:t>
                      </a:r>
                      <a:r>
                        <a:rPr lang="en-US" sz="1600" b="1" dirty="0" smtClean="0">
                          <a:solidFill>
                            <a:srgbClr val="0070C0"/>
                          </a:solidFill>
                          <a:effectLst/>
                          <a:latin typeface="Minion Pro"/>
                        </a:rPr>
                        <a:t>AG</a:t>
                      </a:r>
                      <a:r>
                        <a:rPr lang="hr-HR" sz="1600" b="1" dirty="0" smtClean="0">
                          <a:solidFill>
                            <a:srgbClr val="0070C0"/>
                          </a:solidFill>
                          <a:effectLst/>
                          <a:latin typeface="Minion Pro"/>
                        </a:rPr>
                        <a:t>G</a:t>
                      </a:r>
                      <a:r>
                        <a:rPr lang="en-US" sz="1600" b="1" dirty="0" smtClean="0">
                          <a:solidFill>
                            <a:srgbClr val="0070C0"/>
                          </a:solidFill>
                          <a:effectLst/>
                          <a:latin typeface="Minion Pro"/>
                        </a:rPr>
                        <a:t>LOMERATIONS</a:t>
                      </a:r>
                      <a:endParaRPr lang="hr-BA" sz="1600" b="1" dirty="0" smtClean="0">
                        <a:solidFill>
                          <a:srgbClr val="0070C0"/>
                        </a:solidFill>
                        <a:effectLst/>
                        <a:latin typeface="Minion Pro"/>
                      </a:endParaRPr>
                    </a:p>
                  </a:txBody>
                  <a:tcPr anchor="ctr">
                    <a:lnL w="9525" cap="flat" cmpd="sng" algn="ctr">
                      <a:solidFill>
                        <a:srgbClr val="666666"/>
                      </a:solidFill>
                      <a:prstDash val="solid"/>
                      <a:round/>
                      <a:headEnd type="none" w="med" len="med"/>
                      <a:tailEnd type="none" w="med" len="med"/>
                    </a:lnL>
                    <a:lnR w="9525" cap="flat" cmpd="sng" algn="ctr">
                      <a:solidFill>
                        <a:srgbClr val="666666"/>
                      </a:solidFill>
                      <a:prstDash val="solid"/>
                      <a:round/>
                      <a:headEnd type="none" w="med" len="med"/>
                      <a:tailEnd type="none" w="med" len="med"/>
                    </a:lnR>
                    <a:lnT w="9525" cap="flat" cmpd="sng" algn="ctr">
                      <a:solidFill>
                        <a:srgbClr val="666666"/>
                      </a:solidFill>
                      <a:prstDash val="solid"/>
                      <a:round/>
                      <a:headEnd type="none" w="med" len="med"/>
                      <a:tailEnd type="none" w="med" len="med"/>
                    </a:lnT>
                    <a:lnB w="9525" cap="flat" cmpd="sng" algn="ctr">
                      <a:solidFill>
                        <a:srgbClr val="666666"/>
                      </a:solidFill>
                      <a:prstDash val="solid"/>
                      <a:round/>
                      <a:headEnd type="none" w="med" len="med"/>
                      <a:tailEnd type="none" w="med" len="med"/>
                    </a:lnB>
                  </a:tcPr>
                </a:tc>
                <a:extLst>
                  <a:ext uri="{0D108BD9-81ED-4DB2-BD59-A6C34878D82A}">
                    <a16:rowId xmlns:a16="http://schemas.microsoft.com/office/drawing/2014/main" val="4206458601"/>
                  </a:ext>
                </a:extLst>
              </a:tr>
              <a:tr h="335547">
                <a:tc>
                  <a:txBody>
                    <a:bodyPr/>
                    <a:lstStyle/>
                    <a:p>
                      <a:pPr algn="l" fontAlgn="base"/>
                      <a:r>
                        <a:rPr lang="hr-BA" b="1" dirty="0">
                          <a:solidFill>
                            <a:srgbClr val="0070C0"/>
                          </a:solidFill>
                          <a:effectLst/>
                          <a:latin typeface="Minion Pro"/>
                        </a:rPr>
                        <a:t>Program B</a:t>
                      </a:r>
                    </a:p>
                  </a:txBody>
                  <a:tcPr anchor="ctr">
                    <a:lnL w="9525" cap="flat" cmpd="sng" algn="ctr">
                      <a:solidFill>
                        <a:srgbClr val="666666"/>
                      </a:solidFill>
                      <a:prstDash val="solid"/>
                      <a:round/>
                      <a:headEnd type="none" w="med" len="med"/>
                      <a:tailEnd type="none" w="med" len="med"/>
                    </a:lnL>
                    <a:lnR w="9525" cap="flat" cmpd="sng" algn="ctr">
                      <a:solidFill>
                        <a:srgbClr val="666666"/>
                      </a:solidFill>
                      <a:prstDash val="solid"/>
                      <a:round/>
                      <a:headEnd type="none" w="med" len="med"/>
                      <a:tailEnd type="none" w="med" len="med"/>
                    </a:lnR>
                    <a:lnT w="9525" cap="flat" cmpd="sng" algn="ctr">
                      <a:solidFill>
                        <a:srgbClr val="666666"/>
                      </a:solidFill>
                      <a:prstDash val="solid"/>
                      <a:round/>
                      <a:headEnd type="none" w="med" len="med"/>
                      <a:tailEnd type="none" w="med" len="med"/>
                    </a:lnT>
                    <a:lnB w="9525" cap="flat" cmpd="sng" algn="ctr">
                      <a:solidFill>
                        <a:srgbClr val="666666"/>
                      </a:solidFill>
                      <a:prstDash val="solid"/>
                      <a:round/>
                      <a:headEnd type="none" w="med" len="med"/>
                      <a:tailEnd type="none" w="med" len="med"/>
                    </a:lnB>
                  </a:tcPr>
                </a:tc>
                <a:tc>
                  <a:txBody>
                    <a:bodyPr/>
                    <a:lstStyle/>
                    <a:p>
                      <a:pPr algn="l" fontAlgn="base"/>
                      <a:r>
                        <a:rPr lang="en-US" sz="1600" b="0" dirty="0" smtClean="0">
                          <a:solidFill>
                            <a:srgbClr val="0070C0"/>
                          </a:solidFill>
                          <a:effectLst/>
                          <a:latin typeface="Minion Pro"/>
                        </a:rPr>
                        <a:t>AIR QUALITY </a:t>
                      </a:r>
                      <a:r>
                        <a:rPr lang="hr-HR" sz="1600" b="0" dirty="0" smtClean="0">
                          <a:solidFill>
                            <a:srgbClr val="0070C0"/>
                          </a:solidFill>
                          <a:effectLst/>
                          <a:latin typeface="Minion Pro"/>
                        </a:rPr>
                        <a:t>MEASURING</a:t>
                      </a:r>
                      <a:r>
                        <a:rPr lang="hr-HR" sz="1600" b="0" baseline="0" dirty="0" smtClean="0">
                          <a:solidFill>
                            <a:srgbClr val="0070C0"/>
                          </a:solidFill>
                          <a:effectLst/>
                          <a:latin typeface="Minion Pro"/>
                        </a:rPr>
                        <a:t> I</a:t>
                      </a:r>
                      <a:r>
                        <a:rPr lang="en-US" sz="1600" b="0" dirty="0" smtClean="0">
                          <a:solidFill>
                            <a:srgbClr val="0070C0"/>
                          </a:solidFill>
                          <a:effectLst/>
                          <a:latin typeface="Minion Pro"/>
                        </a:rPr>
                        <a:t>N </a:t>
                      </a:r>
                      <a:r>
                        <a:rPr lang="hr-HR" sz="1600" b="0" dirty="0" smtClean="0">
                          <a:solidFill>
                            <a:srgbClr val="0070C0"/>
                          </a:solidFill>
                          <a:effectLst/>
                          <a:latin typeface="Minion Pro"/>
                        </a:rPr>
                        <a:t>STATIONS</a:t>
                      </a:r>
                      <a:r>
                        <a:rPr lang="en-US" sz="1600" b="0" dirty="0" smtClean="0">
                          <a:solidFill>
                            <a:srgbClr val="0070C0"/>
                          </a:solidFill>
                          <a:effectLst/>
                          <a:latin typeface="Minion Pro"/>
                        </a:rPr>
                        <a:t> ESTABLISHED IN THE </a:t>
                      </a:r>
                      <a:r>
                        <a:rPr lang="en-US" sz="1600" b="1" dirty="0" smtClean="0">
                          <a:solidFill>
                            <a:srgbClr val="0070C0"/>
                          </a:solidFill>
                          <a:effectLst/>
                          <a:latin typeface="Minion Pro"/>
                        </a:rPr>
                        <a:t>ZONE</a:t>
                      </a:r>
                      <a:r>
                        <a:rPr lang="hr-HR" sz="1600" b="1" dirty="0" smtClean="0">
                          <a:solidFill>
                            <a:srgbClr val="0070C0"/>
                          </a:solidFill>
                          <a:effectLst/>
                          <a:latin typeface="Minion Pro"/>
                        </a:rPr>
                        <a:t>S</a:t>
                      </a:r>
                      <a:endParaRPr lang="hr-BA" sz="1600" b="1" dirty="0">
                        <a:solidFill>
                          <a:srgbClr val="0070C0"/>
                        </a:solidFill>
                        <a:effectLst/>
                        <a:latin typeface="Minion Pro"/>
                      </a:endParaRPr>
                    </a:p>
                  </a:txBody>
                  <a:tcPr anchor="ctr">
                    <a:lnL w="9525" cap="flat" cmpd="sng" algn="ctr">
                      <a:solidFill>
                        <a:srgbClr val="666666"/>
                      </a:solidFill>
                      <a:prstDash val="solid"/>
                      <a:round/>
                      <a:headEnd type="none" w="med" len="med"/>
                      <a:tailEnd type="none" w="med" len="med"/>
                    </a:lnL>
                    <a:lnR w="9525" cap="flat" cmpd="sng" algn="ctr">
                      <a:solidFill>
                        <a:srgbClr val="666666"/>
                      </a:solidFill>
                      <a:prstDash val="solid"/>
                      <a:round/>
                      <a:headEnd type="none" w="med" len="med"/>
                      <a:tailEnd type="none" w="med" len="med"/>
                    </a:lnR>
                    <a:lnT w="9525" cap="flat" cmpd="sng" algn="ctr">
                      <a:solidFill>
                        <a:srgbClr val="666666"/>
                      </a:solidFill>
                      <a:prstDash val="solid"/>
                      <a:round/>
                      <a:headEnd type="none" w="med" len="med"/>
                      <a:tailEnd type="none" w="med" len="med"/>
                    </a:lnT>
                    <a:lnB w="9525" cap="flat" cmpd="sng" algn="ctr">
                      <a:solidFill>
                        <a:srgbClr val="666666"/>
                      </a:solidFill>
                      <a:prstDash val="solid"/>
                      <a:round/>
                      <a:headEnd type="none" w="med" len="med"/>
                      <a:tailEnd type="none" w="med" len="med"/>
                    </a:lnB>
                  </a:tcPr>
                </a:tc>
                <a:extLst>
                  <a:ext uri="{0D108BD9-81ED-4DB2-BD59-A6C34878D82A}">
                    <a16:rowId xmlns:a16="http://schemas.microsoft.com/office/drawing/2014/main" val="4198313854"/>
                  </a:ext>
                </a:extLst>
              </a:tr>
            </a:tbl>
          </a:graphicData>
        </a:graphic>
      </p:graphicFrame>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520216174"/>
      </p:ext>
    </p:extLst>
  </p:cSld>
  <p:clrMapOvr>
    <a:masterClrMapping/>
  </p:clrMapOvr>
  <p:transition spd="med">
    <p:fade thruBlk="1"/>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17104" y="1334248"/>
            <a:ext cx="8930937" cy="400110"/>
          </a:xfrm>
          <a:prstGeom prst="rect">
            <a:avLst/>
          </a:prstGeom>
        </p:spPr>
        <p:txBody>
          <a:bodyPr wrap="square">
            <a:spAutoFit/>
          </a:bodyPr>
          <a:lstStyle/>
          <a:p>
            <a:pPr marL="0" lvl="1">
              <a:spcBef>
                <a:spcPct val="20000"/>
              </a:spcBef>
            </a:pPr>
            <a:r>
              <a:rPr lang="hr-BA" sz="2000" dirty="0" err="1" smtClean="0">
                <a:solidFill>
                  <a:srgbClr val="0070C0"/>
                </a:solidFill>
              </a:rPr>
              <a:t>Examples</a:t>
            </a:r>
            <a:r>
              <a:rPr lang="hr-BA" sz="2000" dirty="0" smtClean="0">
                <a:solidFill>
                  <a:srgbClr val="0070C0"/>
                </a:solidFill>
              </a:rPr>
              <a:t> – </a:t>
            </a:r>
            <a:r>
              <a:rPr lang="hr-HR" sz="2000" dirty="0" smtClean="0">
                <a:solidFill>
                  <a:srgbClr val="0070C0"/>
                </a:solidFill>
              </a:rPr>
              <a:t>Monitoring program at monitoring </a:t>
            </a:r>
            <a:r>
              <a:rPr lang="hr-HR" sz="2000" dirty="0" err="1" smtClean="0">
                <a:solidFill>
                  <a:srgbClr val="0070C0"/>
                </a:solidFill>
              </a:rPr>
              <a:t>stations</a:t>
            </a:r>
            <a:r>
              <a:rPr lang="hr-HR" sz="2000" dirty="0" smtClean="0">
                <a:solidFill>
                  <a:srgbClr val="0070C0"/>
                </a:solidFill>
              </a:rPr>
              <a:t> </a:t>
            </a:r>
            <a:r>
              <a:rPr lang="pl-PL" sz="2000" dirty="0" smtClean="0">
                <a:solidFill>
                  <a:srgbClr val="0070C0"/>
                </a:solidFill>
              </a:rPr>
              <a:t>Zagreb-1 (A) and Desinić (B)</a:t>
            </a:r>
            <a:r>
              <a:rPr lang="hr-BA" sz="2000" dirty="0" smtClean="0">
                <a:solidFill>
                  <a:srgbClr val="0070C0"/>
                </a:solidFill>
              </a:rPr>
              <a:t> </a:t>
            </a:r>
            <a:endParaRPr lang="pl-PL" sz="2000" dirty="0">
              <a:solidFill>
                <a:srgbClr val="0070C0"/>
              </a:solidFill>
            </a:endParaRPr>
          </a:p>
        </p:txBody>
      </p:sp>
      <p:pic>
        <p:nvPicPr>
          <p:cNvPr id="4" name="Picture 3"/>
          <p:cNvPicPr>
            <a:picLocks noChangeAspect="1"/>
          </p:cNvPicPr>
          <p:nvPr/>
        </p:nvPicPr>
        <p:blipFill>
          <a:blip r:embed="rId4"/>
          <a:stretch>
            <a:fillRect/>
          </a:stretch>
        </p:blipFill>
        <p:spPr>
          <a:xfrm>
            <a:off x="117104" y="1989903"/>
            <a:ext cx="4272015" cy="3945562"/>
          </a:xfrm>
          <a:prstGeom prst="rect">
            <a:avLst/>
          </a:prstGeom>
        </p:spPr>
      </p:pic>
      <p:pic>
        <p:nvPicPr>
          <p:cNvPr id="8" name="Picture 7"/>
          <p:cNvPicPr>
            <a:picLocks noChangeAspect="1"/>
          </p:cNvPicPr>
          <p:nvPr/>
        </p:nvPicPr>
        <p:blipFill>
          <a:blip r:embed="rId5"/>
          <a:stretch>
            <a:fillRect/>
          </a:stretch>
        </p:blipFill>
        <p:spPr>
          <a:xfrm>
            <a:off x="4791659" y="2002990"/>
            <a:ext cx="4256382" cy="3963213"/>
          </a:xfrm>
          <a:prstGeom prst="rect">
            <a:avLst/>
          </a:prstGeom>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953572598"/>
      </p:ext>
    </p:extLst>
  </p:cSld>
  <p:clrMapOvr>
    <a:masterClrMapping/>
  </p:clrMapOvr>
  <p:transition spd="med">
    <p:fade thruBlk="1"/>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376239" y="1"/>
            <a:ext cx="8767761" cy="1295400"/>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83127" y="773084"/>
            <a:ext cx="8906724" cy="6011535"/>
          </a:xfrm>
          <a:prstGeom prst="rect">
            <a:avLst/>
          </a:prstGeom>
        </p:spPr>
        <p:txBody>
          <a:bodyPr wrap="square">
            <a:spAutoFit/>
          </a:bodyPr>
          <a:lstStyle/>
          <a:p>
            <a:pPr marL="0" lvl="1">
              <a:spcBef>
                <a:spcPct val="20000"/>
              </a:spcBef>
            </a:pPr>
            <a:r>
              <a:rPr lang="en-US" sz="2800" b="1" dirty="0">
                <a:solidFill>
                  <a:srgbClr val="1F497D"/>
                </a:solidFill>
              </a:rPr>
              <a:t>The European air quality area is governed by three Directives and one Implementing </a:t>
            </a:r>
            <a:r>
              <a:rPr lang="en-US" sz="2800" b="1" dirty="0" smtClean="0">
                <a:solidFill>
                  <a:srgbClr val="1F497D"/>
                </a:solidFill>
              </a:rPr>
              <a:t>Decision</a:t>
            </a:r>
            <a:r>
              <a:rPr lang="pl-PL" sz="2800" b="1" dirty="0" smtClean="0">
                <a:solidFill>
                  <a:srgbClr val="1F497D"/>
                </a:solidFill>
              </a:rPr>
              <a:t>: </a:t>
            </a:r>
            <a:endParaRPr lang="pl-PL" sz="2800" b="1" dirty="0">
              <a:solidFill>
                <a:srgbClr val="1F497D"/>
              </a:solidFill>
            </a:endParaRPr>
          </a:p>
          <a:p>
            <a:pPr marL="342900" lvl="1" indent="-342900">
              <a:spcBef>
                <a:spcPct val="20000"/>
              </a:spcBef>
              <a:buFontTx/>
              <a:buChar char="-"/>
            </a:pPr>
            <a:r>
              <a:rPr lang="en-US" sz="2000" b="1" dirty="0">
                <a:solidFill>
                  <a:srgbClr val="0070C0"/>
                </a:solidFill>
              </a:rPr>
              <a:t>Directive 2008/50 / EC </a:t>
            </a:r>
            <a:r>
              <a:rPr lang="en-US" sz="2000" dirty="0">
                <a:solidFill>
                  <a:srgbClr val="0070C0"/>
                </a:solidFill>
              </a:rPr>
              <a:t>of the European Parliament and of the Council </a:t>
            </a:r>
            <a:r>
              <a:rPr lang="hr-HR" sz="2000" dirty="0" err="1" smtClean="0">
                <a:solidFill>
                  <a:srgbClr val="0070C0"/>
                </a:solidFill>
              </a:rPr>
              <a:t>of</a:t>
            </a:r>
            <a:r>
              <a:rPr lang="en-US" sz="2000" dirty="0" smtClean="0">
                <a:solidFill>
                  <a:srgbClr val="0070C0"/>
                </a:solidFill>
              </a:rPr>
              <a:t> </a:t>
            </a:r>
            <a:r>
              <a:rPr lang="en-US" sz="2000" dirty="0">
                <a:solidFill>
                  <a:srgbClr val="0070C0"/>
                </a:solidFill>
              </a:rPr>
              <a:t>21 May 2008 on air quality and </a:t>
            </a:r>
            <a:r>
              <a:rPr lang="en-US" sz="2000" dirty="0" smtClean="0">
                <a:solidFill>
                  <a:srgbClr val="0070C0"/>
                </a:solidFill>
              </a:rPr>
              <a:t>clean</a:t>
            </a:r>
            <a:r>
              <a:rPr lang="hr-HR" sz="2000" dirty="0" err="1" smtClean="0">
                <a:solidFill>
                  <a:srgbClr val="0070C0"/>
                </a:solidFill>
              </a:rPr>
              <a:t>er</a:t>
            </a:r>
            <a:r>
              <a:rPr lang="en-US" sz="2000" dirty="0" smtClean="0">
                <a:solidFill>
                  <a:srgbClr val="0070C0"/>
                </a:solidFill>
              </a:rPr>
              <a:t> </a:t>
            </a:r>
            <a:r>
              <a:rPr lang="en-US" sz="2000" dirty="0">
                <a:solidFill>
                  <a:srgbClr val="0070C0"/>
                </a:solidFill>
              </a:rPr>
              <a:t>air for Europe </a:t>
            </a:r>
            <a:r>
              <a:rPr lang="en-US" sz="2000" dirty="0" smtClean="0">
                <a:solidFill>
                  <a:srgbClr val="0070C0"/>
                </a:solidFill>
              </a:rPr>
              <a:t>o</a:t>
            </a:r>
            <a:endParaRPr lang="hr-HR" sz="2000" dirty="0" smtClean="0">
              <a:solidFill>
                <a:srgbClr val="0070C0"/>
              </a:solidFill>
            </a:endParaRPr>
          </a:p>
          <a:p>
            <a:pPr marL="342900" lvl="1" indent="-342900">
              <a:spcBef>
                <a:spcPct val="20000"/>
              </a:spcBef>
              <a:buFontTx/>
              <a:buChar char="-"/>
            </a:pPr>
            <a:r>
              <a:rPr lang="en-US" sz="2000" b="1" dirty="0" smtClean="0">
                <a:solidFill>
                  <a:srgbClr val="0070C0"/>
                </a:solidFill>
              </a:rPr>
              <a:t>Directive </a:t>
            </a:r>
            <a:r>
              <a:rPr lang="en-US" sz="2000" b="1" dirty="0">
                <a:solidFill>
                  <a:srgbClr val="0070C0"/>
                </a:solidFill>
              </a:rPr>
              <a:t>2004/107 / EC </a:t>
            </a:r>
            <a:r>
              <a:rPr lang="en-US" sz="2000" dirty="0">
                <a:solidFill>
                  <a:srgbClr val="0070C0"/>
                </a:solidFill>
              </a:rPr>
              <a:t>of the European Parliament and of the Council </a:t>
            </a:r>
            <a:r>
              <a:rPr lang="hr-HR" sz="2000" dirty="0" err="1" smtClean="0">
                <a:solidFill>
                  <a:srgbClr val="0070C0"/>
                </a:solidFill>
              </a:rPr>
              <a:t>of</a:t>
            </a:r>
            <a:r>
              <a:rPr lang="en-US" sz="2000" dirty="0" smtClean="0">
                <a:solidFill>
                  <a:srgbClr val="0070C0"/>
                </a:solidFill>
              </a:rPr>
              <a:t> </a:t>
            </a:r>
            <a:r>
              <a:rPr lang="en-US" sz="2000" dirty="0">
                <a:solidFill>
                  <a:srgbClr val="0070C0"/>
                </a:solidFill>
              </a:rPr>
              <a:t>15 December 2004 on arsenic, cadmium, mercury, nickel and polycyclic aromatic hydrocarbons in the </a:t>
            </a:r>
            <a:r>
              <a:rPr lang="en-US" sz="2000" dirty="0" smtClean="0">
                <a:solidFill>
                  <a:srgbClr val="0070C0"/>
                </a:solidFill>
              </a:rPr>
              <a:t>air</a:t>
            </a:r>
            <a:endParaRPr lang="hr-HR" sz="2000" dirty="0" smtClean="0">
              <a:solidFill>
                <a:srgbClr val="0070C0"/>
              </a:solidFill>
            </a:endParaRPr>
          </a:p>
          <a:p>
            <a:pPr marL="342900" lvl="1" indent="-342900">
              <a:spcBef>
                <a:spcPct val="20000"/>
              </a:spcBef>
              <a:buFontTx/>
              <a:buChar char="-"/>
            </a:pPr>
            <a:r>
              <a:rPr lang="hr-HR" sz="2000" b="1" dirty="0" err="1" smtClean="0">
                <a:solidFill>
                  <a:srgbClr val="0070C0"/>
                </a:solidFill>
              </a:rPr>
              <a:t>Commission’s</a:t>
            </a:r>
            <a:r>
              <a:rPr lang="en-US" sz="2000" b="1" dirty="0" smtClean="0">
                <a:solidFill>
                  <a:srgbClr val="0070C0"/>
                </a:solidFill>
              </a:rPr>
              <a:t> </a:t>
            </a:r>
            <a:r>
              <a:rPr lang="en-US" sz="2000" b="1" dirty="0">
                <a:solidFill>
                  <a:srgbClr val="0070C0"/>
                </a:solidFill>
              </a:rPr>
              <a:t>Directive (EU) 2015/1480 </a:t>
            </a:r>
            <a:r>
              <a:rPr lang="hr-HR" sz="2000" dirty="0" err="1" smtClean="0">
                <a:solidFill>
                  <a:srgbClr val="0070C0"/>
                </a:solidFill>
              </a:rPr>
              <a:t>of</a:t>
            </a:r>
            <a:r>
              <a:rPr lang="en-US" sz="2000" dirty="0" smtClean="0">
                <a:solidFill>
                  <a:srgbClr val="0070C0"/>
                </a:solidFill>
              </a:rPr>
              <a:t> </a:t>
            </a:r>
            <a:r>
              <a:rPr lang="en-US" sz="2000" dirty="0">
                <a:solidFill>
                  <a:srgbClr val="0070C0"/>
                </a:solidFill>
              </a:rPr>
              <a:t>28 August 2015 amending certain Annexes to Directives 2004/107 / EC and 2008/50 / EC of the European Parliament and of the Council on the establishment of rules for reference methods, </a:t>
            </a:r>
            <a:r>
              <a:rPr lang="en-US" sz="2000" dirty="0" smtClean="0">
                <a:solidFill>
                  <a:srgbClr val="0070C0"/>
                </a:solidFill>
              </a:rPr>
              <a:t>dana</a:t>
            </a:r>
            <a:r>
              <a:rPr lang="hr-HR" sz="2000" dirty="0" smtClean="0">
                <a:solidFill>
                  <a:srgbClr val="0070C0"/>
                </a:solidFill>
              </a:rPr>
              <a:t> </a:t>
            </a:r>
            <a:r>
              <a:rPr lang="en-US" sz="2000" dirty="0" smtClean="0">
                <a:solidFill>
                  <a:srgbClr val="0070C0"/>
                </a:solidFill>
              </a:rPr>
              <a:t>validation</a:t>
            </a:r>
            <a:r>
              <a:rPr lang="hr-HR" sz="2000" dirty="0" smtClean="0">
                <a:solidFill>
                  <a:srgbClr val="0070C0"/>
                </a:solidFill>
              </a:rPr>
              <a:t> </a:t>
            </a:r>
            <a:r>
              <a:rPr lang="en-US" sz="2000" dirty="0" smtClean="0">
                <a:solidFill>
                  <a:srgbClr val="0070C0"/>
                </a:solidFill>
              </a:rPr>
              <a:t>and </a:t>
            </a:r>
            <a:r>
              <a:rPr lang="en-US" sz="2000" dirty="0">
                <a:solidFill>
                  <a:srgbClr val="0070C0"/>
                </a:solidFill>
              </a:rPr>
              <a:t>location of sampling points for </a:t>
            </a:r>
            <a:r>
              <a:rPr lang="hr-HR" sz="2000" dirty="0" err="1" smtClean="0">
                <a:solidFill>
                  <a:srgbClr val="0070C0"/>
                </a:solidFill>
              </a:rPr>
              <a:t>air</a:t>
            </a:r>
            <a:r>
              <a:rPr lang="hr-HR" sz="2000" dirty="0" smtClean="0">
                <a:solidFill>
                  <a:srgbClr val="0070C0"/>
                </a:solidFill>
              </a:rPr>
              <a:t> </a:t>
            </a:r>
            <a:r>
              <a:rPr lang="hr-HR" sz="2000" dirty="0" err="1" smtClean="0">
                <a:solidFill>
                  <a:srgbClr val="0070C0"/>
                </a:solidFill>
              </a:rPr>
              <a:t>quality</a:t>
            </a:r>
            <a:r>
              <a:rPr lang="hr-HR" sz="2000" dirty="0" smtClean="0">
                <a:solidFill>
                  <a:srgbClr val="0070C0"/>
                </a:solidFill>
              </a:rPr>
              <a:t> </a:t>
            </a:r>
            <a:r>
              <a:rPr lang="hr-HR" sz="2000" dirty="0" err="1" smtClean="0">
                <a:solidFill>
                  <a:srgbClr val="0070C0"/>
                </a:solidFill>
              </a:rPr>
              <a:t>assessment</a:t>
            </a:r>
            <a:endParaRPr lang="hr-HR" sz="2000" dirty="0" smtClean="0">
              <a:solidFill>
                <a:srgbClr val="0070C0"/>
              </a:solidFill>
            </a:endParaRPr>
          </a:p>
          <a:p>
            <a:pPr marL="342900" lvl="1" indent="-342900">
              <a:spcBef>
                <a:spcPct val="20000"/>
              </a:spcBef>
              <a:buFontTx/>
              <a:buChar char="-"/>
            </a:pPr>
            <a:r>
              <a:rPr lang="en-US" sz="2000" b="1" dirty="0" smtClean="0">
                <a:solidFill>
                  <a:srgbClr val="0070C0"/>
                </a:solidFill>
              </a:rPr>
              <a:t>Commission</a:t>
            </a:r>
            <a:r>
              <a:rPr lang="hr-HR" sz="2000" b="1" dirty="0" smtClean="0">
                <a:solidFill>
                  <a:srgbClr val="0070C0"/>
                </a:solidFill>
              </a:rPr>
              <a:t>’s</a:t>
            </a:r>
            <a:r>
              <a:rPr lang="en-US" sz="2000" b="1" dirty="0" smtClean="0">
                <a:solidFill>
                  <a:srgbClr val="0070C0"/>
                </a:solidFill>
              </a:rPr>
              <a:t> </a:t>
            </a:r>
            <a:r>
              <a:rPr lang="en-US" sz="2000" b="1" dirty="0">
                <a:solidFill>
                  <a:srgbClr val="0070C0"/>
                </a:solidFill>
              </a:rPr>
              <a:t>Implementing Decision 2011/850 / EU </a:t>
            </a:r>
            <a:r>
              <a:rPr lang="en-US" sz="2000" dirty="0">
                <a:solidFill>
                  <a:srgbClr val="0070C0"/>
                </a:solidFill>
              </a:rPr>
              <a:t>of 12 December 2011 laying down rules for Directives 2004/107 / EC and 2008/50 / EC of the European Parliament and of the Council on the mutual exchange of information and reporting on air quality</a:t>
            </a:r>
            <a:endParaRPr lang="hr-BA" sz="2000" dirty="0">
              <a:solidFill>
                <a:srgbClr val="0070C0"/>
              </a:solidFill>
            </a:endParaRPr>
          </a:p>
          <a:p>
            <a:pPr marL="342900" lvl="1" indent="-342900">
              <a:spcBef>
                <a:spcPct val="20000"/>
              </a:spcBef>
              <a:buFontTx/>
              <a:buChar char="-"/>
            </a:pPr>
            <a:r>
              <a:rPr lang="hr-BA" sz="2000" dirty="0" smtClean="0">
                <a:solidFill>
                  <a:srgbClr val="0070C0"/>
                </a:solidFill>
              </a:rPr>
              <a:t>	</a:t>
            </a:r>
            <a:endParaRPr lang="pl-PL"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995057130"/>
      </p:ext>
    </p:extLst>
  </p:cSld>
  <p:clrMapOvr>
    <a:masterClrMapping/>
  </p:clrMapOvr>
  <p:transition spd="med">
    <p:fade thruBlk="1"/>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a:t>
            </a:r>
            <a:r>
              <a:rPr lang="hr-HR" sz="2800" b="1" dirty="0" smtClean="0">
                <a:solidFill>
                  <a:schemeClr val="tx2"/>
                </a:solidFill>
                <a:effectLst>
                  <a:glow>
                    <a:srgbClr val="7F7F7F">
                      <a:alpha val="35000"/>
                    </a:srgbClr>
                  </a:glow>
                </a:effectLst>
              </a:rPr>
              <a:t>EU REGULATIONS</a:t>
            </a: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15017" y="1398876"/>
            <a:ext cx="8930937" cy="4832092"/>
          </a:xfrm>
          <a:prstGeom prst="rect">
            <a:avLst/>
          </a:prstGeom>
        </p:spPr>
        <p:txBody>
          <a:bodyPr wrap="square">
            <a:spAutoFit/>
          </a:bodyPr>
          <a:lstStyle/>
          <a:p>
            <a:pPr marL="0" lvl="1">
              <a:spcBef>
                <a:spcPct val="20000"/>
              </a:spcBef>
            </a:pPr>
            <a:r>
              <a:rPr lang="pl-PL" sz="2000" b="1" dirty="0" smtClean="0">
                <a:solidFill>
                  <a:srgbClr val="0070C0"/>
                </a:solidFill>
              </a:rPr>
              <a:t>Directives and Implementing Decision </a:t>
            </a:r>
            <a:r>
              <a:rPr lang="pl-PL" sz="2000" dirty="0" smtClean="0">
                <a:solidFill>
                  <a:srgbClr val="0070C0"/>
                </a:solidFill>
              </a:rPr>
              <a:t>can be found at following links:</a:t>
            </a:r>
            <a:endParaRPr lang="pl-PL" sz="2000" dirty="0">
              <a:solidFill>
                <a:srgbClr val="0070C0"/>
              </a:solidFill>
            </a:endParaRPr>
          </a:p>
          <a:p>
            <a:pPr marL="342900" lvl="1" indent="-342900">
              <a:spcBef>
                <a:spcPct val="20000"/>
              </a:spcBef>
              <a:buFontTx/>
              <a:buChar char="-"/>
            </a:pPr>
            <a:r>
              <a:rPr lang="sv-SE" sz="2000" b="1" dirty="0" smtClean="0">
                <a:solidFill>
                  <a:srgbClr val="0070C0"/>
                </a:solidFill>
              </a:rPr>
              <a:t>Dire</a:t>
            </a:r>
            <a:r>
              <a:rPr lang="hr-HR" sz="2000" b="1" dirty="0" err="1" smtClean="0">
                <a:solidFill>
                  <a:srgbClr val="0070C0"/>
                </a:solidFill>
              </a:rPr>
              <a:t>ctive</a:t>
            </a:r>
            <a:r>
              <a:rPr lang="sv-SE" sz="2000" b="1" dirty="0" smtClean="0">
                <a:solidFill>
                  <a:srgbClr val="0070C0"/>
                </a:solidFill>
              </a:rPr>
              <a:t> 2008/50/E</a:t>
            </a:r>
            <a:r>
              <a:rPr lang="hr-HR" sz="2000" b="1" dirty="0">
                <a:solidFill>
                  <a:srgbClr val="0070C0"/>
                </a:solidFill>
              </a:rPr>
              <a:t>C</a:t>
            </a:r>
            <a:endParaRPr lang="pl-PL" sz="2000" dirty="0" smtClean="0">
              <a:solidFill>
                <a:srgbClr val="0070C0"/>
              </a:solidFill>
            </a:endParaRPr>
          </a:p>
          <a:p>
            <a:pPr marL="0" lvl="1">
              <a:spcBef>
                <a:spcPct val="20000"/>
              </a:spcBef>
            </a:pPr>
            <a:r>
              <a:rPr lang="hr-BA" sz="2000" dirty="0" smtClean="0">
                <a:solidFill>
                  <a:srgbClr val="0070C0"/>
                </a:solidFill>
              </a:rPr>
              <a:t>	</a:t>
            </a:r>
            <a:r>
              <a:rPr lang="hr-BA" sz="2000" dirty="0" smtClean="0">
                <a:solidFill>
                  <a:srgbClr val="0070C0"/>
                </a:solidFill>
                <a:hlinkClick r:id="rId4"/>
              </a:rPr>
              <a:t>http://eur-lex.europa.eu/legal-content/EN/ALL/?uri=celex:32008L0050</a:t>
            </a:r>
            <a:endParaRPr lang="pl-PL" sz="2000" dirty="0" smtClean="0">
              <a:solidFill>
                <a:srgbClr val="0070C0"/>
              </a:solidFill>
              <a:hlinkClick r:id="rId5"/>
            </a:endParaRPr>
          </a:p>
          <a:p>
            <a:pPr marL="0" lvl="1">
              <a:spcBef>
                <a:spcPct val="20000"/>
              </a:spcBef>
            </a:pPr>
            <a:r>
              <a:rPr lang="pl-PL" sz="2000" dirty="0" smtClean="0">
                <a:solidFill>
                  <a:srgbClr val="0070C0"/>
                </a:solidFill>
              </a:rPr>
              <a:t>	</a:t>
            </a:r>
            <a:r>
              <a:rPr lang="pl-PL" sz="2000" dirty="0" smtClean="0">
                <a:solidFill>
                  <a:srgbClr val="0070C0"/>
                </a:solidFill>
                <a:hlinkClick r:id="rId5"/>
              </a:rPr>
              <a:t>Direktiva </a:t>
            </a:r>
            <a:r>
              <a:rPr lang="pl-PL" sz="2000" dirty="0">
                <a:solidFill>
                  <a:srgbClr val="0070C0"/>
                </a:solidFill>
                <a:hlinkClick r:id="rId5"/>
              </a:rPr>
              <a:t>2008/50/EZ </a:t>
            </a:r>
            <a:r>
              <a:rPr lang="pl-PL" sz="2000" dirty="0">
                <a:solidFill>
                  <a:srgbClr val="0070C0"/>
                </a:solidFill>
              </a:rPr>
              <a:t>PDF </a:t>
            </a:r>
            <a:r>
              <a:rPr lang="pl-PL" sz="2000" dirty="0" smtClean="0">
                <a:solidFill>
                  <a:srgbClr val="0070C0"/>
                </a:solidFill>
              </a:rPr>
              <a:t>HR</a:t>
            </a:r>
            <a:endParaRPr lang="pl-PL" sz="2000" dirty="0">
              <a:solidFill>
                <a:srgbClr val="0070C0"/>
              </a:solidFill>
            </a:endParaRPr>
          </a:p>
          <a:p>
            <a:pPr marL="342900" lvl="1" indent="-342900">
              <a:spcBef>
                <a:spcPct val="20000"/>
              </a:spcBef>
              <a:buFontTx/>
              <a:buChar char="-"/>
            </a:pPr>
            <a:r>
              <a:rPr lang="sv-SE" sz="2000" b="1" dirty="0">
                <a:solidFill>
                  <a:srgbClr val="0070C0"/>
                </a:solidFill>
              </a:rPr>
              <a:t>Directive  </a:t>
            </a:r>
            <a:r>
              <a:rPr lang="sv-SE" sz="2000" b="1" dirty="0" smtClean="0">
                <a:solidFill>
                  <a:srgbClr val="0070C0"/>
                </a:solidFill>
              </a:rPr>
              <a:t>200</a:t>
            </a:r>
            <a:r>
              <a:rPr lang="hr-BA" sz="2000" b="1" dirty="0" smtClean="0">
                <a:solidFill>
                  <a:srgbClr val="0070C0"/>
                </a:solidFill>
              </a:rPr>
              <a:t>4</a:t>
            </a:r>
            <a:r>
              <a:rPr lang="sv-SE" sz="2000" b="1" dirty="0" smtClean="0">
                <a:solidFill>
                  <a:srgbClr val="0070C0"/>
                </a:solidFill>
              </a:rPr>
              <a:t>/</a:t>
            </a:r>
            <a:r>
              <a:rPr lang="hr-BA" sz="2000" b="1" dirty="0" smtClean="0">
                <a:solidFill>
                  <a:srgbClr val="0070C0"/>
                </a:solidFill>
              </a:rPr>
              <a:t>107</a:t>
            </a:r>
            <a:r>
              <a:rPr lang="sv-SE" sz="2000" b="1" dirty="0" smtClean="0">
                <a:solidFill>
                  <a:srgbClr val="0070C0"/>
                </a:solidFill>
              </a:rPr>
              <a:t>/E</a:t>
            </a:r>
            <a:r>
              <a:rPr lang="hr-HR" sz="2000" b="1" dirty="0" smtClean="0">
                <a:solidFill>
                  <a:srgbClr val="0070C0"/>
                </a:solidFill>
              </a:rPr>
              <a:t>C</a:t>
            </a:r>
            <a:endParaRPr lang="hr-BA" sz="2000" b="1" dirty="0" smtClean="0">
              <a:solidFill>
                <a:srgbClr val="0070C0"/>
              </a:solidFill>
            </a:endParaRPr>
          </a:p>
          <a:p>
            <a:pPr marL="0" lvl="1">
              <a:spcBef>
                <a:spcPct val="20000"/>
              </a:spcBef>
            </a:pPr>
            <a:r>
              <a:rPr lang="hr-BA" sz="2000" dirty="0" smtClean="0">
                <a:solidFill>
                  <a:srgbClr val="0070C0"/>
                </a:solidFill>
              </a:rPr>
              <a:t>	</a:t>
            </a:r>
            <a:r>
              <a:rPr lang="hr-BA" sz="2000" dirty="0" smtClean="0">
                <a:solidFill>
                  <a:srgbClr val="0070C0"/>
                </a:solidFill>
                <a:hlinkClick r:id="rId6"/>
              </a:rPr>
              <a:t>http</a:t>
            </a:r>
            <a:r>
              <a:rPr lang="hr-BA" sz="2000" dirty="0">
                <a:solidFill>
                  <a:srgbClr val="0070C0"/>
                </a:solidFill>
                <a:hlinkClick r:id="rId6"/>
              </a:rPr>
              <a:t>://eur-lex.europa.eu/legal-content/EN/TXT/?</a:t>
            </a:r>
            <a:r>
              <a:rPr lang="hr-BA" sz="2000" dirty="0" smtClean="0">
                <a:solidFill>
                  <a:srgbClr val="0070C0"/>
                </a:solidFill>
                <a:hlinkClick r:id="rId6"/>
              </a:rPr>
              <a:t>uri=CELEX%3A32004L0107</a:t>
            </a:r>
            <a:endParaRPr lang="hr-BA" sz="2000" dirty="0" smtClean="0">
              <a:solidFill>
                <a:srgbClr val="0070C0"/>
              </a:solidFill>
            </a:endParaRPr>
          </a:p>
          <a:p>
            <a:pPr marL="0" lvl="1">
              <a:spcBef>
                <a:spcPct val="20000"/>
              </a:spcBef>
            </a:pPr>
            <a:r>
              <a:rPr lang="pl-PL" sz="2000" dirty="0">
                <a:solidFill>
                  <a:srgbClr val="0070C0"/>
                </a:solidFill>
              </a:rPr>
              <a:t>	</a:t>
            </a:r>
            <a:r>
              <a:rPr lang="pl-PL" sz="2000" dirty="0" smtClean="0">
                <a:solidFill>
                  <a:srgbClr val="0070C0"/>
                </a:solidFill>
                <a:hlinkClick r:id="rId7"/>
              </a:rPr>
              <a:t>Direktiva 2004/107/EZ </a:t>
            </a:r>
            <a:r>
              <a:rPr lang="pl-PL" sz="2000" dirty="0">
                <a:solidFill>
                  <a:srgbClr val="0070C0"/>
                </a:solidFill>
              </a:rPr>
              <a:t>PDF </a:t>
            </a:r>
            <a:r>
              <a:rPr lang="pl-PL" sz="2000" dirty="0" smtClean="0">
                <a:solidFill>
                  <a:srgbClr val="0070C0"/>
                </a:solidFill>
              </a:rPr>
              <a:t>HR</a:t>
            </a:r>
          </a:p>
          <a:p>
            <a:pPr marL="342900" lvl="1" indent="-342900">
              <a:spcBef>
                <a:spcPct val="20000"/>
              </a:spcBef>
              <a:buFontTx/>
              <a:buChar char="-"/>
            </a:pPr>
            <a:r>
              <a:rPr lang="hr-HR" sz="2000" b="1" dirty="0" err="1" smtClean="0">
                <a:solidFill>
                  <a:srgbClr val="0070C0"/>
                </a:solidFill>
              </a:rPr>
              <a:t>Commission’s</a:t>
            </a:r>
            <a:r>
              <a:rPr lang="hr-HR" sz="2000" b="1" dirty="0" smtClean="0">
                <a:solidFill>
                  <a:srgbClr val="0070C0"/>
                </a:solidFill>
              </a:rPr>
              <a:t> </a:t>
            </a:r>
            <a:r>
              <a:rPr lang="hr-HR" sz="2000" b="1" dirty="0" err="1" smtClean="0">
                <a:solidFill>
                  <a:srgbClr val="0070C0"/>
                </a:solidFill>
              </a:rPr>
              <a:t>Directive</a:t>
            </a:r>
            <a:r>
              <a:rPr lang="hr-HR" sz="2000" b="1" dirty="0" smtClean="0">
                <a:solidFill>
                  <a:srgbClr val="0070C0"/>
                </a:solidFill>
              </a:rPr>
              <a:t> </a:t>
            </a:r>
            <a:r>
              <a:rPr lang="sv-SE" sz="2000" b="1" dirty="0" smtClean="0">
                <a:solidFill>
                  <a:srgbClr val="0070C0"/>
                </a:solidFill>
              </a:rPr>
              <a:t>(EU</a:t>
            </a:r>
            <a:r>
              <a:rPr lang="sv-SE" sz="2000" b="1" dirty="0">
                <a:solidFill>
                  <a:srgbClr val="0070C0"/>
                </a:solidFill>
              </a:rPr>
              <a:t>) 2015/1480</a:t>
            </a:r>
            <a:r>
              <a:rPr lang="hr-BA" sz="2000" b="1" dirty="0">
                <a:solidFill>
                  <a:srgbClr val="0070C0"/>
                </a:solidFill>
              </a:rPr>
              <a:t> </a:t>
            </a:r>
            <a:endParaRPr lang="hr-BA" sz="2000" b="1" dirty="0" smtClean="0">
              <a:solidFill>
                <a:srgbClr val="0070C0"/>
              </a:solidFill>
            </a:endParaRPr>
          </a:p>
          <a:p>
            <a:pPr marL="0" lvl="1">
              <a:spcBef>
                <a:spcPct val="20000"/>
              </a:spcBef>
            </a:pPr>
            <a:r>
              <a:rPr lang="hr-BA" sz="2000" dirty="0">
                <a:solidFill>
                  <a:srgbClr val="0070C0"/>
                </a:solidFill>
              </a:rPr>
              <a:t>	</a:t>
            </a:r>
            <a:r>
              <a:rPr lang="hr-BA" sz="2000" dirty="0">
                <a:solidFill>
                  <a:srgbClr val="0070C0"/>
                </a:solidFill>
                <a:hlinkClick r:id="rId8"/>
              </a:rPr>
              <a:t>http://eur-lex.europa.eu/legal-content/en/TXT/?uri=CELEX:32015L1480</a:t>
            </a:r>
            <a:endParaRPr lang="hr-BA" sz="2000" dirty="0">
              <a:solidFill>
                <a:srgbClr val="0070C0"/>
              </a:solidFill>
            </a:endParaRPr>
          </a:p>
          <a:p>
            <a:pPr marL="0" lvl="1">
              <a:spcBef>
                <a:spcPct val="20000"/>
              </a:spcBef>
            </a:pPr>
            <a:r>
              <a:rPr lang="pl-PL" sz="2000" dirty="0">
                <a:solidFill>
                  <a:srgbClr val="0070C0"/>
                </a:solidFill>
              </a:rPr>
              <a:t>	</a:t>
            </a:r>
            <a:r>
              <a:rPr lang="pl-PL" sz="2000" dirty="0" smtClean="0">
                <a:solidFill>
                  <a:srgbClr val="0070C0"/>
                </a:solidFill>
                <a:hlinkClick r:id="rId9"/>
              </a:rPr>
              <a:t>Direktiva </a:t>
            </a:r>
            <a:r>
              <a:rPr lang="pl-PL" sz="2000" dirty="0">
                <a:solidFill>
                  <a:srgbClr val="0070C0"/>
                </a:solidFill>
                <a:hlinkClick r:id="rId9"/>
              </a:rPr>
              <a:t>2015/1480 </a:t>
            </a:r>
            <a:r>
              <a:rPr lang="pl-PL" sz="2000" dirty="0">
                <a:solidFill>
                  <a:srgbClr val="0070C0"/>
                </a:solidFill>
              </a:rPr>
              <a:t>PDF </a:t>
            </a:r>
            <a:r>
              <a:rPr lang="pl-PL" sz="2000" dirty="0" smtClean="0">
                <a:solidFill>
                  <a:srgbClr val="0070C0"/>
                </a:solidFill>
              </a:rPr>
              <a:t>HR</a:t>
            </a:r>
          </a:p>
          <a:p>
            <a:pPr marL="342900" lvl="1" indent="-342900">
              <a:spcBef>
                <a:spcPct val="20000"/>
              </a:spcBef>
              <a:buFontTx/>
              <a:buChar char="-"/>
            </a:pPr>
            <a:r>
              <a:rPr lang="pl-PL" sz="2000" b="1" dirty="0" smtClean="0">
                <a:solidFill>
                  <a:srgbClr val="0070C0"/>
                </a:solidFill>
              </a:rPr>
              <a:t>Commission’s Implementation Decision 2011/850/EU </a:t>
            </a:r>
            <a:endParaRPr lang="pl-PL" sz="2000" dirty="0">
              <a:solidFill>
                <a:srgbClr val="0070C0"/>
              </a:solidFill>
            </a:endParaRPr>
          </a:p>
          <a:p>
            <a:pPr marL="457200" lvl="2">
              <a:spcBef>
                <a:spcPct val="20000"/>
              </a:spcBef>
            </a:pPr>
            <a:r>
              <a:rPr lang="hr-BA" sz="2000" dirty="0">
                <a:solidFill>
                  <a:srgbClr val="0070C0"/>
                </a:solidFill>
              </a:rPr>
              <a:t>	</a:t>
            </a:r>
            <a:r>
              <a:rPr lang="sv-SE" sz="2000" dirty="0">
                <a:solidFill>
                  <a:srgbClr val="0070C0"/>
                </a:solidFill>
                <a:hlinkClick r:id="rId10"/>
              </a:rPr>
              <a:t>http://eur-lex.europa.eu/legal-content/EN/ALL/?uri=CELEX:32011D0850</a:t>
            </a:r>
            <a:endParaRPr lang="hr-BA" sz="2000" dirty="0">
              <a:solidFill>
                <a:srgbClr val="0070C0"/>
              </a:solidFill>
            </a:endParaRPr>
          </a:p>
          <a:p>
            <a:pPr marL="457200" lvl="2">
              <a:spcBef>
                <a:spcPct val="20000"/>
              </a:spcBef>
            </a:pPr>
            <a:r>
              <a:rPr lang="hr-BA" sz="2000" dirty="0">
                <a:solidFill>
                  <a:srgbClr val="0070C0"/>
                </a:solidFill>
              </a:rPr>
              <a:t>	</a:t>
            </a:r>
            <a:r>
              <a:rPr lang="pl-PL" sz="2000" dirty="0">
                <a:solidFill>
                  <a:srgbClr val="0070C0"/>
                </a:solidFill>
                <a:hlinkClick r:id="rId11"/>
              </a:rPr>
              <a:t>Odluka 2011/850</a:t>
            </a:r>
            <a:r>
              <a:rPr lang="pl-PL" sz="2000" dirty="0">
                <a:solidFill>
                  <a:srgbClr val="0070C0"/>
                </a:solidFill>
                <a:hlinkClick r:id="rId9"/>
              </a:rPr>
              <a:t> </a:t>
            </a:r>
            <a:r>
              <a:rPr lang="pl-PL" sz="2000" dirty="0">
                <a:solidFill>
                  <a:srgbClr val="0070C0"/>
                </a:solidFill>
              </a:rPr>
              <a:t>PDF </a:t>
            </a:r>
            <a:r>
              <a:rPr lang="pl-PL" sz="2000" dirty="0" smtClean="0">
                <a:solidFill>
                  <a:srgbClr val="0070C0"/>
                </a:solidFill>
              </a:rPr>
              <a:t>HR</a:t>
            </a:r>
            <a:endParaRPr lang="pl-PL" sz="2000" dirty="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855800848"/>
      </p:ext>
    </p:extLst>
  </p:cSld>
  <p:clrMapOvr>
    <a:masterClrMapping/>
  </p:clrMapOvr>
  <p:transition spd="med">
    <p:fade thruBlk="1"/>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EU REGULATIONS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74816" y="1533545"/>
            <a:ext cx="8998164" cy="4278094"/>
          </a:xfrm>
          <a:prstGeom prst="rect">
            <a:avLst/>
          </a:prstGeom>
        </p:spPr>
        <p:txBody>
          <a:bodyPr wrap="square">
            <a:spAutoFit/>
          </a:bodyPr>
          <a:lstStyle/>
          <a:p>
            <a:pPr marL="0" lvl="1">
              <a:spcBef>
                <a:spcPct val="20000"/>
              </a:spcBef>
            </a:pPr>
            <a:r>
              <a:rPr lang="pl-PL" sz="2800" b="1" dirty="0" smtClean="0">
                <a:solidFill>
                  <a:srgbClr val="1F497D"/>
                </a:solidFill>
              </a:rPr>
              <a:t>Directive 2008/50/EC– CAFE (Clean Air For Europe) </a:t>
            </a:r>
            <a:r>
              <a:rPr lang="hr-HR" sz="2000" dirty="0" err="1" smtClean="0">
                <a:solidFill>
                  <a:srgbClr val="0070C0"/>
                </a:solidFill>
              </a:rPr>
              <a:t>stipulates</a:t>
            </a:r>
            <a:r>
              <a:rPr lang="nn-NO" sz="2000" dirty="0" smtClean="0">
                <a:solidFill>
                  <a:srgbClr val="0070C0"/>
                </a:solidFill>
              </a:rPr>
              <a:t> </a:t>
            </a:r>
            <a:r>
              <a:rPr lang="hr-HR" sz="2000" dirty="0" err="1" smtClean="0">
                <a:solidFill>
                  <a:srgbClr val="0070C0"/>
                </a:solidFill>
              </a:rPr>
              <a:t>measure</a:t>
            </a:r>
            <a:r>
              <a:rPr lang="hr-HR" sz="2000" dirty="0" smtClean="0">
                <a:solidFill>
                  <a:srgbClr val="0070C0"/>
                </a:solidFill>
              </a:rPr>
              <a:t> </a:t>
            </a:r>
            <a:r>
              <a:rPr lang="hr-HR" sz="2000" dirty="0" err="1" smtClean="0">
                <a:solidFill>
                  <a:srgbClr val="0070C0"/>
                </a:solidFill>
              </a:rPr>
              <a:t>related</a:t>
            </a:r>
            <a:r>
              <a:rPr lang="hr-HR" sz="2000" dirty="0" smtClean="0">
                <a:solidFill>
                  <a:srgbClr val="0070C0"/>
                </a:solidFill>
              </a:rPr>
              <a:t> to</a:t>
            </a:r>
            <a:r>
              <a:rPr lang="hr-BA" sz="2000" dirty="0" smtClean="0">
                <a:solidFill>
                  <a:srgbClr val="0070C0"/>
                </a:solidFill>
              </a:rPr>
              <a:t>:  </a:t>
            </a:r>
            <a:endParaRPr lang="hr-BA" sz="2000" dirty="0">
              <a:solidFill>
                <a:srgbClr val="0070C0"/>
              </a:solidFill>
            </a:endParaRPr>
          </a:p>
          <a:p>
            <a:pPr marL="0" lvl="1">
              <a:spcBef>
                <a:spcPct val="20000"/>
              </a:spcBef>
            </a:pPr>
            <a:r>
              <a:rPr lang="hr-BA" sz="2000" dirty="0">
                <a:solidFill>
                  <a:srgbClr val="0070C0"/>
                </a:solidFill>
              </a:rPr>
              <a:t>1. </a:t>
            </a:r>
            <a:r>
              <a:rPr lang="hr-BA" sz="2000" b="1" dirty="0">
                <a:solidFill>
                  <a:srgbClr val="0070C0"/>
                </a:solidFill>
              </a:rPr>
              <a:t>definiranje i utvrđivanje ciljeva </a:t>
            </a:r>
            <a:r>
              <a:rPr lang="hr-BA" sz="2000" b="1" dirty="0" smtClean="0">
                <a:solidFill>
                  <a:srgbClr val="0070C0"/>
                </a:solidFill>
              </a:rPr>
              <a:t>kvalitete </a:t>
            </a:r>
            <a:r>
              <a:rPr lang="hr-BA" sz="2000" b="1" dirty="0">
                <a:solidFill>
                  <a:srgbClr val="0070C0"/>
                </a:solidFill>
              </a:rPr>
              <a:t>zraka </a:t>
            </a:r>
            <a:r>
              <a:rPr lang="hr-BA" sz="2000" dirty="0">
                <a:solidFill>
                  <a:srgbClr val="0070C0"/>
                </a:solidFill>
              </a:rPr>
              <a:t>kako bi </a:t>
            </a:r>
            <a:r>
              <a:rPr lang="hr-BA" sz="2000" dirty="0" smtClean="0">
                <a:solidFill>
                  <a:srgbClr val="0070C0"/>
                </a:solidFill>
              </a:rPr>
              <a:t>se izbjegli</a:t>
            </a:r>
            <a:r>
              <a:rPr lang="hr-BA" sz="2000" dirty="0">
                <a:solidFill>
                  <a:srgbClr val="0070C0"/>
                </a:solidFill>
              </a:rPr>
              <a:t>, spriječili ili umanjili </a:t>
            </a:r>
            <a:r>
              <a:rPr lang="hr-BA" sz="2000" b="1" dirty="0">
                <a:solidFill>
                  <a:srgbClr val="0070C0"/>
                </a:solidFill>
              </a:rPr>
              <a:t>štetni učinci na ljudsko </a:t>
            </a:r>
            <a:r>
              <a:rPr lang="hr-BA" sz="2000" b="1" dirty="0" smtClean="0">
                <a:solidFill>
                  <a:srgbClr val="0070C0"/>
                </a:solidFill>
              </a:rPr>
              <a:t>zdravlje i </a:t>
            </a:r>
            <a:r>
              <a:rPr lang="hr-BA" sz="2000" b="1" dirty="0">
                <a:solidFill>
                  <a:srgbClr val="0070C0"/>
                </a:solidFill>
              </a:rPr>
              <a:t>okoliš </a:t>
            </a:r>
            <a:r>
              <a:rPr lang="hr-BA" sz="2000" b="1" dirty="0" smtClean="0">
                <a:solidFill>
                  <a:srgbClr val="0070C0"/>
                </a:solidFill>
              </a:rPr>
              <a:t>u cjelini</a:t>
            </a:r>
            <a:r>
              <a:rPr lang="hr-BA" sz="2000" dirty="0" smtClean="0">
                <a:solidFill>
                  <a:srgbClr val="0070C0"/>
                </a:solidFill>
              </a:rPr>
              <a:t>;</a:t>
            </a:r>
            <a:endParaRPr lang="hr-BA" sz="2000" dirty="0">
              <a:solidFill>
                <a:srgbClr val="0070C0"/>
              </a:solidFill>
            </a:endParaRPr>
          </a:p>
          <a:p>
            <a:pPr marL="0" lvl="1">
              <a:spcBef>
                <a:spcPct val="20000"/>
              </a:spcBef>
            </a:pPr>
            <a:r>
              <a:rPr lang="hr-BA" sz="2000" dirty="0">
                <a:solidFill>
                  <a:srgbClr val="0070C0"/>
                </a:solidFill>
              </a:rPr>
              <a:t>2. </a:t>
            </a:r>
            <a:r>
              <a:rPr lang="hr-BA" sz="2000" b="1" dirty="0">
                <a:solidFill>
                  <a:srgbClr val="0070C0"/>
                </a:solidFill>
              </a:rPr>
              <a:t>procjena kvalitete zraka </a:t>
            </a:r>
            <a:r>
              <a:rPr lang="hr-BA" sz="2000" dirty="0">
                <a:solidFill>
                  <a:srgbClr val="0070C0"/>
                </a:solidFill>
              </a:rPr>
              <a:t>u državama članicama </a:t>
            </a:r>
            <a:r>
              <a:rPr lang="hr-BA" sz="2000" b="1" dirty="0">
                <a:solidFill>
                  <a:srgbClr val="0070C0"/>
                </a:solidFill>
              </a:rPr>
              <a:t>na </a:t>
            </a:r>
            <a:r>
              <a:rPr lang="hr-BA" sz="2000" b="1" dirty="0" smtClean="0">
                <a:solidFill>
                  <a:srgbClr val="0070C0"/>
                </a:solidFill>
              </a:rPr>
              <a:t>temelju zajedničkih </a:t>
            </a:r>
            <a:r>
              <a:rPr lang="hr-BA" sz="2000" b="1" dirty="0">
                <a:solidFill>
                  <a:srgbClr val="0070C0"/>
                </a:solidFill>
              </a:rPr>
              <a:t>metoda i kriterija;</a:t>
            </a:r>
          </a:p>
          <a:p>
            <a:pPr marL="0" lvl="1">
              <a:spcBef>
                <a:spcPct val="20000"/>
              </a:spcBef>
            </a:pPr>
            <a:r>
              <a:rPr lang="hr-BA" sz="2000" dirty="0">
                <a:solidFill>
                  <a:srgbClr val="0070C0"/>
                </a:solidFill>
              </a:rPr>
              <a:t>3. </a:t>
            </a:r>
            <a:r>
              <a:rPr lang="hr-BA" sz="2000" b="1" dirty="0">
                <a:solidFill>
                  <a:srgbClr val="0070C0"/>
                </a:solidFill>
              </a:rPr>
              <a:t>dobivanje informacija o kvaliteti zraka </a:t>
            </a:r>
            <a:r>
              <a:rPr lang="hr-BA" sz="2000" dirty="0">
                <a:solidFill>
                  <a:srgbClr val="0070C0"/>
                </a:solidFill>
              </a:rPr>
              <a:t>kako bi se pomoglo </a:t>
            </a:r>
            <a:r>
              <a:rPr lang="hr-BA" sz="2000" dirty="0" smtClean="0">
                <a:solidFill>
                  <a:srgbClr val="0070C0"/>
                </a:solidFill>
              </a:rPr>
              <a:t>u </a:t>
            </a:r>
            <a:r>
              <a:rPr lang="hr-BA" sz="2000" b="1" dirty="0" smtClean="0">
                <a:solidFill>
                  <a:srgbClr val="0070C0"/>
                </a:solidFill>
              </a:rPr>
              <a:t>suzbijanju </a:t>
            </a:r>
            <a:r>
              <a:rPr lang="hr-BA" sz="2000" b="1" dirty="0">
                <a:solidFill>
                  <a:srgbClr val="0070C0"/>
                </a:solidFill>
              </a:rPr>
              <a:t>onečišćenja zraka i štetnih utjecaja</a:t>
            </a:r>
            <a:r>
              <a:rPr lang="hr-BA" sz="2000" dirty="0">
                <a:solidFill>
                  <a:srgbClr val="0070C0"/>
                </a:solidFill>
              </a:rPr>
              <a:t>, te </a:t>
            </a:r>
            <a:r>
              <a:rPr lang="hr-BA" sz="2000" dirty="0" smtClean="0">
                <a:solidFill>
                  <a:srgbClr val="0070C0"/>
                </a:solidFill>
              </a:rPr>
              <a:t>radi </a:t>
            </a:r>
            <a:r>
              <a:rPr lang="hr-BA" sz="2000" b="1" dirty="0" smtClean="0">
                <a:solidFill>
                  <a:srgbClr val="0070C0"/>
                </a:solidFill>
              </a:rPr>
              <a:t>nadzora </a:t>
            </a:r>
            <a:r>
              <a:rPr lang="hr-BA" sz="2000" b="1" dirty="0">
                <a:solidFill>
                  <a:srgbClr val="0070C0"/>
                </a:solidFill>
              </a:rPr>
              <a:t>dugoročnih trendova</a:t>
            </a:r>
            <a:r>
              <a:rPr lang="hr-BA" sz="2000" dirty="0">
                <a:solidFill>
                  <a:srgbClr val="0070C0"/>
                </a:solidFill>
              </a:rPr>
              <a:t> </a:t>
            </a:r>
            <a:r>
              <a:rPr lang="hr-BA" sz="2000" b="1" dirty="0">
                <a:solidFill>
                  <a:srgbClr val="0070C0"/>
                </a:solidFill>
              </a:rPr>
              <a:t>i poboljšanja </a:t>
            </a:r>
            <a:r>
              <a:rPr lang="hr-BA" sz="2000" dirty="0">
                <a:solidFill>
                  <a:srgbClr val="0070C0"/>
                </a:solidFill>
              </a:rPr>
              <a:t>koji su </a:t>
            </a:r>
            <a:r>
              <a:rPr lang="hr-BA" sz="2000" dirty="0" smtClean="0">
                <a:solidFill>
                  <a:srgbClr val="0070C0"/>
                </a:solidFill>
              </a:rPr>
              <a:t>rezultat nacionalnih </a:t>
            </a:r>
            <a:r>
              <a:rPr lang="hr-BA" sz="2000" dirty="0">
                <a:solidFill>
                  <a:srgbClr val="0070C0"/>
                </a:solidFill>
              </a:rPr>
              <a:t>mjera i mjera Zajednice;</a:t>
            </a:r>
          </a:p>
          <a:p>
            <a:pPr marL="0" lvl="1">
              <a:spcBef>
                <a:spcPct val="20000"/>
              </a:spcBef>
            </a:pPr>
            <a:r>
              <a:rPr lang="hr-BA" sz="2000" dirty="0">
                <a:solidFill>
                  <a:srgbClr val="0070C0"/>
                </a:solidFill>
              </a:rPr>
              <a:t>4. </a:t>
            </a:r>
            <a:r>
              <a:rPr lang="hr-BA" sz="2000" dirty="0" smtClean="0">
                <a:solidFill>
                  <a:srgbClr val="0070C0"/>
                </a:solidFill>
              </a:rPr>
              <a:t>omogućavanje da </a:t>
            </a:r>
            <a:r>
              <a:rPr lang="hr-BA" sz="2000" b="1" dirty="0" smtClean="0">
                <a:solidFill>
                  <a:srgbClr val="0070C0"/>
                </a:solidFill>
              </a:rPr>
              <a:t>informacije </a:t>
            </a:r>
            <a:r>
              <a:rPr lang="hr-BA" sz="2000" b="1" dirty="0">
                <a:solidFill>
                  <a:srgbClr val="0070C0"/>
                </a:solidFill>
              </a:rPr>
              <a:t>o kvaliteti zraka </a:t>
            </a:r>
            <a:r>
              <a:rPr lang="hr-BA" sz="2000" b="1" dirty="0" smtClean="0">
                <a:solidFill>
                  <a:srgbClr val="0070C0"/>
                </a:solidFill>
              </a:rPr>
              <a:t>budu dostupne </a:t>
            </a:r>
            <a:r>
              <a:rPr lang="hr-BA" sz="2000" b="1" dirty="0">
                <a:solidFill>
                  <a:srgbClr val="0070C0"/>
                </a:solidFill>
              </a:rPr>
              <a:t>javnosti</a:t>
            </a:r>
            <a:r>
              <a:rPr lang="hr-BA" sz="2000" dirty="0">
                <a:solidFill>
                  <a:srgbClr val="0070C0"/>
                </a:solidFill>
              </a:rPr>
              <a:t>;</a:t>
            </a:r>
          </a:p>
          <a:p>
            <a:pPr marL="0" lvl="1">
              <a:spcBef>
                <a:spcPct val="20000"/>
              </a:spcBef>
            </a:pPr>
            <a:r>
              <a:rPr lang="hr-BA" sz="2000" dirty="0">
                <a:solidFill>
                  <a:srgbClr val="0070C0"/>
                </a:solidFill>
              </a:rPr>
              <a:t>5. </a:t>
            </a:r>
            <a:r>
              <a:rPr lang="hr-BA" sz="2000" b="1" dirty="0" smtClean="0">
                <a:solidFill>
                  <a:srgbClr val="0070C0"/>
                </a:solidFill>
              </a:rPr>
              <a:t>održavanje kvalitete </a:t>
            </a:r>
            <a:r>
              <a:rPr lang="hr-BA" sz="2000" b="1" dirty="0">
                <a:solidFill>
                  <a:srgbClr val="0070C0"/>
                </a:solidFill>
              </a:rPr>
              <a:t>zraka ako je dobra i </a:t>
            </a:r>
            <a:r>
              <a:rPr lang="hr-BA" sz="2000" b="1" dirty="0" smtClean="0">
                <a:solidFill>
                  <a:srgbClr val="0070C0"/>
                </a:solidFill>
              </a:rPr>
              <a:t>poboljšavanje u ostalim </a:t>
            </a:r>
            <a:r>
              <a:rPr lang="hr-BA" sz="2000" b="1" dirty="0">
                <a:solidFill>
                  <a:srgbClr val="0070C0"/>
                </a:solidFill>
              </a:rPr>
              <a:t>slučajevima</a:t>
            </a:r>
            <a:r>
              <a:rPr lang="hr-BA" sz="2000" dirty="0">
                <a:solidFill>
                  <a:srgbClr val="0070C0"/>
                </a:solidFill>
              </a:rPr>
              <a:t>;</a:t>
            </a:r>
          </a:p>
          <a:p>
            <a:pPr marL="0" lvl="1">
              <a:spcBef>
                <a:spcPct val="20000"/>
              </a:spcBef>
            </a:pPr>
            <a:r>
              <a:rPr lang="hr-BA" sz="2000" dirty="0">
                <a:solidFill>
                  <a:srgbClr val="0070C0"/>
                </a:solidFill>
              </a:rPr>
              <a:t>6. </a:t>
            </a:r>
            <a:r>
              <a:rPr lang="hr-BA" sz="2000" b="1" dirty="0" smtClean="0">
                <a:solidFill>
                  <a:srgbClr val="0070C0"/>
                </a:solidFill>
              </a:rPr>
              <a:t>povećanje suradnje </a:t>
            </a:r>
            <a:r>
              <a:rPr lang="hr-BA" sz="2000" dirty="0">
                <a:solidFill>
                  <a:srgbClr val="0070C0"/>
                </a:solidFill>
              </a:rPr>
              <a:t>između država članica </a:t>
            </a:r>
            <a:r>
              <a:rPr lang="hr-BA" sz="2000" b="1" dirty="0" smtClean="0">
                <a:solidFill>
                  <a:srgbClr val="0070C0"/>
                </a:solidFill>
              </a:rPr>
              <a:t>u smanjenju </a:t>
            </a:r>
            <a:r>
              <a:rPr lang="hr-BA" sz="2000" b="1" dirty="0">
                <a:solidFill>
                  <a:srgbClr val="0070C0"/>
                </a:solidFill>
              </a:rPr>
              <a:t>onečišćenja zraka</a:t>
            </a:r>
            <a:r>
              <a:rPr lang="hr-BA" sz="2000" dirty="0" smtClean="0">
                <a:solidFill>
                  <a:srgbClr val="0070C0"/>
                </a:solidFill>
              </a:rPr>
              <a:t>.</a:t>
            </a:r>
            <a:endParaRPr lang="hr-BA" sz="2000" dirty="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4073952459"/>
      </p:ext>
    </p:extLst>
  </p:cSld>
  <p:clrMapOvr>
    <a:masterClrMapping/>
  </p:clrMapOvr>
  <p:transition spd="med">
    <p:fade thruBlk="1"/>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EU REGULATIONS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42042" y="1533545"/>
            <a:ext cx="8930937" cy="4339650"/>
          </a:xfrm>
          <a:prstGeom prst="rect">
            <a:avLst/>
          </a:prstGeom>
        </p:spPr>
        <p:txBody>
          <a:bodyPr wrap="square">
            <a:spAutoFit/>
          </a:bodyPr>
          <a:lstStyle/>
          <a:p>
            <a:pPr marL="0" lvl="1">
              <a:spcBef>
                <a:spcPct val="20000"/>
              </a:spcBef>
            </a:pPr>
            <a:r>
              <a:rPr lang="pl-PL" sz="2800" b="1" dirty="0" smtClean="0">
                <a:solidFill>
                  <a:srgbClr val="1F497D"/>
                </a:solidFill>
              </a:rPr>
              <a:t>CAFE Direktiva </a:t>
            </a:r>
            <a:r>
              <a:rPr lang="en-US" sz="2000" dirty="0" smtClean="0">
                <a:solidFill>
                  <a:srgbClr val="0070C0"/>
                </a:solidFill>
              </a:rPr>
              <a:t>also </a:t>
            </a:r>
            <a:r>
              <a:rPr lang="hr-HR" sz="2000" dirty="0" err="1" smtClean="0">
                <a:solidFill>
                  <a:srgbClr val="0070C0"/>
                </a:solidFill>
              </a:rPr>
              <a:t>stipulates</a:t>
            </a:r>
            <a:r>
              <a:rPr lang="en-US" sz="2000" dirty="0" smtClean="0">
                <a:solidFill>
                  <a:srgbClr val="0070C0"/>
                </a:solidFill>
              </a:rPr>
              <a:t> </a:t>
            </a:r>
            <a:r>
              <a:rPr lang="en-US" sz="2000" dirty="0">
                <a:solidFill>
                  <a:srgbClr val="0070C0"/>
                </a:solidFill>
              </a:rPr>
              <a:t>that Member States at appropriate </a:t>
            </a:r>
            <a:r>
              <a:rPr lang="en-US" sz="2000" dirty="0" smtClean="0">
                <a:solidFill>
                  <a:srgbClr val="0070C0"/>
                </a:solidFill>
              </a:rPr>
              <a:t>levels</a:t>
            </a:r>
            <a:r>
              <a:rPr lang="hr-HR" sz="2000" dirty="0">
                <a:solidFill>
                  <a:srgbClr val="0070C0"/>
                </a:solidFill>
              </a:rPr>
              <a:t> </a:t>
            </a:r>
            <a:r>
              <a:rPr lang="hr-HR" sz="2000" dirty="0" err="1" smtClean="0">
                <a:solidFill>
                  <a:srgbClr val="0070C0"/>
                </a:solidFill>
              </a:rPr>
              <a:t>determine</a:t>
            </a:r>
            <a:r>
              <a:rPr lang="en-US" sz="2000" dirty="0" smtClean="0">
                <a:solidFill>
                  <a:srgbClr val="0070C0"/>
                </a:solidFill>
              </a:rPr>
              <a:t> </a:t>
            </a:r>
            <a:r>
              <a:rPr lang="en-US" sz="2000" b="1" dirty="0" smtClean="0">
                <a:solidFill>
                  <a:srgbClr val="0070C0"/>
                </a:solidFill>
              </a:rPr>
              <a:t>competent </a:t>
            </a:r>
            <a:r>
              <a:rPr lang="en-US" sz="2000" b="1" dirty="0">
                <a:solidFill>
                  <a:srgbClr val="0070C0"/>
                </a:solidFill>
              </a:rPr>
              <a:t>authorities </a:t>
            </a:r>
            <a:r>
              <a:rPr lang="en-US" sz="2000" dirty="0">
                <a:solidFill>
                  <a:srgbClr val="0070C0"/>
                </a:solidFill>
              </a:rPr>
              <a:t>responsible for:</a:t>
            </a:r>
          </a:p>
          <a:p>
            <a:pPr marL="0" lvl="1">
              <a:spcBef>
                <a:spcPct val="20000"/>
              </a:spcBef>
            </a:pPr>
            <a:r>
              <a:rPr lang="en-US" sz="2000" dirty="0">
                <a:solidFill>
                  <a:srgbClr val="0070C0"/>
                </a:solidFill>
              </a:rPr>
              <a:t>(a) </a:t>
            </a:r>
            <a:r>
              <a:rPr lang="en-US" sz="2000" b="1" dirty="0">
                <a:solidFill>
                  <a:srgbClr val="0070C0"/>
                </a:solidFill>
              </a:rPr>
              <a:t>air quality assessment</a:t>
            </a:r>
            <a:r>
              <a:rPr lang="en-US" sz="2000" dirty="0">
                <a:solidFill>
                  <a:srgbClr val="0070C0"/>
                </a:solidFill>
              </a:rPr>
              <a:t>;</a:t>
            </a:r>
          </a:p>
          <a:p>
            <a:pPr marL="0" lvl="1">
              <a:spcBef>
                <a:spcPct val="20000"/>
              </a:spcBef>
            </a:pPr>
            <a:r>
              <a:rPr lang="en-US" sz="2000" dirty="0">
                <a:solidFill>
                  <a:srgbClr val="0070C0"/>
                </a:solidFill>
              </a:rPr>
              <a:t>(b) </a:t>
            </a:r>
            <a:r>
              <a:rPr lang="hr-HR" sz="2000" dirty="0" smtClean="0">
                <a:solidFill>
                  <a:srgbClr val="0070C0"/>
                </a:solidFill>
              </a:rPr>
              <a:t>a</a:t>
            </a:r>
            <a:r>
              <a:rPr lang="en-US" sz="2000" b="1" dirty="0" err="1" smtClean="0">
                <a:solidFill>
                  <a:srgbClr val="0070C0"/>
                </a:solidFill>
              </a:rPr>
              <a:t>pproval</a:t>
            </a:r>
            <a:r>
              <a:rPr lang="en-US" sz="2000" b="1" dirty="0" smtClean="0">
                <a:solidFill>
                  <a:srgbClr val="0070C0"/>
                </a:solidFill>
              </a:rPr>
              <a:t> </a:t>
            </a:r>
            <a:r>
              <a:rPr lang="en-US" sz="2000" b="1" dirty="0">
                <a:solidFill>
                  <a:srgbClr val="0070C0"/>
                </a:solidFill>
              </a:rPr>
              <a:t>of measurement systems </a:t>
            </a:r>
            <a:r>
              <a:rPr lang="en-US" sz="2000" dirty="0">
                <a:solidFill>
                  <a:srgbClr val="0070C0"/>
                </a:solidFill>
              </a:rPr>
              <a:t>(methods, equipment, networks and laboratories);</a:t>
            </a:r>
          </a:p>
          <a:p>
            <a:pPr marL="0" lvl="1">
              <a:spcBef>
                <a:spcPct val="20000"/>
              </a:spcBef>
            </a:pPr>
            <a:r>
              <a:rPr lang="en-US" sz="2000" dirty="0">
                <a:solidFill>
                  <a:srgbClr val="0070C0"/>
                </a:solidFill>
              </a:rPr>
              <a:t>(c) </a:t>
            </a:r>
            <a:r>
              <a:rPr lang="hr-HR" sz="2000" b="1" dirty="0" smtClean="0">
                <a:solidFill>
                  <a:srgbClr val="0070C0"/>
                </a:solidFill>
              </a:rPr>
              <a:t>e</a:t>
            </a:r>
            <a:r>
              <a:rPr lang="en-US" sz="2000" b="1" dirty="0" err="1" smtClean="0">
                <a:solidFill>
                  <a:srgbClr val="0070C0"/>
                </a:solidFill>
              </a:rPr>
              <a:t>nsuring</a:t>
            </a:r>
            <a:r>
              <a:rPr lang="en-US" sz="2000" b="1" dirty="0" smtClean="0">
                <a:solidFill>
                  <a:srgbClr val="0070C0"/>
                </a:solidFill>
              </a:rPr>
              <a:t> </a:t>
            </a:r>
            <a:r>
              <a:rPr lang="en-US" sz="2000" b="1" dirty="0">
                <a:solidFill>
                  <a:srgbClr val="0070C0"/>
                </a:solidFill>
              </a:rPr>
              <a:t>accuracy of measurements</a:t>
            </a:r>
            <a:r>
              <a:rPr lang="en-US" sz="2000" dirty="0">
                <a:solidFill>
                  <a:srgbClr val="0070C0"/>
                </a:solidFill>
              </a:rPr>
              <a:t>;</a:t>
            </a:r>
          </a:p>
          <a:p>
            <a:pPr marL="0" lvl="1">
              <a:spcBef>
                <a:spcPct val="20000"/>
              </a:spcBef>
            </a:pPr>
            <a:r>
              <a:rPr lang="en-US" sz="2000" dirty="0">
                <a:solidFill>
                  <a:srgbClr val="0070C0"/>
                </a:solidFill>
              </a:rPr>
              <a:t>(d) </a:t>
            </a:r>
            <a:r>
              <a:rPr lang="en-US" sz="2000" b="1" dirty="0">
                <a:solidFill>
                  <a:srgbClr val="0070C0"/>
                </a:solidFill>
              </a:rPr>
              <a:t>analysis of the assessment method</a:t>
            </a:r>
            <a:r>
              <a:rPr lang="en-US" sz="2000" dirty="0">
                <a:solidFill>
                  <a:srgbClr val="0070C0"/>
                </a:solidFill>
              </a:rPr>
              <a:t>;</a:t>
            </a:r>
          </a:p>
          <a:p>
            <a:pPr marL="0" lvl="1">
              <a:spcBef>
                <a:spcPct val="20000"/>
              </a:spcBef>
            </a:pPr>
            <a:r>
              <a:rPr lang="en-US" sz="2000" dirty="0">
                <a:solidFill>
                  <a:srgbClr val="0070C0"/>
                </a:solidFill>
              </a:rPr>
              <a:t>(e) </a:t>
            </a:r>
            <a:r>
              <a:rPr lang="en-US" sz="2000" b="1" dirty="0">
                <a:solidFill>
                  <a:srgbClr val="0070C0"/>
                </a:solidFill>
              </a:rPr>
              <a:t>Harmonization of the quality assurance </a:t>
            </a:r>
            <a:r>
              <a:rPr lang="en-US" sz="2000" b="1" dirty="0" smtClean="0">
                <a:solidFill>
                  <a:srgbClr val="0070C0"/>
                </a:solidFill>
              </a:rPr>
              <a:t>program</a:t>
            </a:r>
            <a:r>
              <a:rPr lang="hr-HR" sz="2000" b="1" dirty="0" smtClean="0">
                <a:solidFill>
                  <a:srgbClr val="0070C0"/>
                </a:solidFill>
              </a:rPr>
              <a:t>s</a:t>
            </a:r>
            <a:r>
              <a:rPr lang="en-US" sz="2000" b="1" dirty="0" smtClean="0">
                <a:solidFill>
                  <a:srgbClr val="0070C0"/>
                </a:solidFill>
              </a:rPr>
              <a:t> </a:t>
            </a:r>
            <a:r>
              <a:rPr lang="en-US" sz="2000" b="1" dirty="0">
                <a:solidFill>
                  <a:srgbClr val="0070C0"/>
                </a:solidFill>
              </a:rPr>
              <a:t>in their territory if they are organized by the Commission for the entire Community</a:t>
            </a:r>
            <a:r>
              <a:rPr lang="en-US" sz="2000" dirty="0">
                <a:solidFill>
                  <a:srgbClr val="0070C0"/>
                </a:solidFill>
              </a:rPr>
              <a:t>;</a:t>
            </a:r>
          </a:p>
          <a:p>
            <a:pPr marL="0" lvl="1">
              <a:spcBef>
                <a:spcPct val="20000"/>
              </a:spcBef>
            </a:pPr>
            <a:r>
              <a:rPr lang="en-US" sz="2000" dirty="0">
                <a:solidFill>
                  <a:srgbClr val="0070C0"/>
                </a:solidFill>
              </a:rPr>
              <a:t>(f) </a:t>
            </a:r>
            <a:r>
              <a:rPr lang="en-US" sz="2000" b="1" dirty="0">
                <a:solidFill>
                  <a:srgbClr val="0070C0"/>
                </a:solidFill>
              </a:rPr>
              <a:t>cooperation with other Member States and the Commission</a:t>
            </a:r>
            <a:r>
              <a:rPr lang="en-US" sz="2000" b="1" dirty="0" smtClean="0">
                <a:solidFill>
                  <a:srgbClr val="0070C0"/>
                </a:solidFill>
              </a:rPr>
              <a:t>.</a:t>
            </a:r>
            <a:endParaRPr lang="pl-PL" sz="2000" dirty="0">
              <a:solidFill>
                <a:srgbClr val="0070C0"/>
              </a:solidFill>
            </a:endParaRPr>
          </a:p>
          <a:p>
            <a:pPr marL="0" lvl="1">
              <a:spcBef>
                <a:spcPct val="20000"/>
              </a:spcBef>
            </a:pPr>
            <a:r>
              <a:rPr lang="en-US" sz="2000" b="1" dirty="0">
                <a:solidFill>
                  <a:srgbClr val="0070C0"/>
                </a:solidFill>
              </a:rPr>
              <a:t>For the purposes of assessing and managing air quality</a:t>
            </a:r>
            <a:r>
              <a:rPr lang="en-US" sz="2000" dirty="0">
                <a:solidFill>
                  <a:srgbClr val="0070C0"/>
                </a:solidFill>
              </a:rPr>
              <a:t>, Member States shall establish </a:t>
            </a:r>
            <a:r>
              <a:rPr lang="en-US" sz="2000" b="1" dirty="0">
                <a:solidFill>
                  <a:srgbClr val="0070C0"/>
                </a:solidFill>
              </a:rPr>
              <a:t>zones and agglomerations </a:t>
            </a:r>
            <a:r>
              <a:rPr lang="en-US" sz="2000" dirty="0">
                <a:solidFill>
                  <a:srgbClr val="0070C0"/>
                </a:solidFill>
              </a:rPr>
              <a:t>throughout their national territory</a:t>
            </a:r>
            <a:r>
              <a:rPr lang="en-US" sz="2000" dirty="0" smtClean="0">
                <a:solidFill>
                  <a:srgbClr val="0070C0"/>
                </a:solidFill>
              </a:rPr>
              <a:t>.</a:t>
            </a:r>
            <a:endParaRPr lang="hr-BA"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840046972"/>
      </p:ext>
    </p:extLst>
  </p:cSld>
  <p:clrMapOvr>
    <a:masterClrMapping/>
  </p:clrMapOvr>
  <p:transition spd="med">
    <p:fade thruBlk="1"/>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EU REGULATIONS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42042" y="1533545"/>
            <a:ext cx="8930937" cy="3847207"/>
          </a:xfrm>
          <a:prstGeom prst="rect">
            <a:avLst/>
          </a:prstGeom>
        </p:spPr>
        <p:txBody>
          <a:bodyPr wrap="square">
            <a:spAutoFit/>
          </a:bodyPr>
          <a:lstStyle/>
          <a:p>
            <a:pPr marL="0" lvl="1">
              <a:spcBef>
                <a:spcPct val="20000"/>
              </a:spcBef>
            </a:pPr>
            <a:r>
              <a:rPr lang="pl-PL" sz="2800" b="1" dirty="0" smtClean="0">
                <a:solidFill>
                  <a:srgbClr val="1F497D"/>
                </a:solidFill>
              </a:rPr>
              <a:t>CAFE Directive 2008/50/EC </a:t>
            </a:r>
            <a:r>
              <a:rPr lang="hr-BA" sz="2000" dirty="0" err="1" smtClean="0">
                <a:solidFill>
                  <a:srgbClr val="0070C0"/>
                </a:solidFill>
              </a:rPr>
              <a:t>consists</a:t>
            </a:r>
            <a:r>
              <a:rPr lang="hr-BA" sz="2000" dirty="0" smtClean="0">
                <a:solidFill>
                  <a:srgbClr val="0070C0"/>
                </a:solidFill>
              </a:rPr>
              <a:t> </a:t>
            </a:r>
            <a:r>
              <a:rPr lang="hr-BA" sz="2000" dirty="0" err="1" smtClean="0">
                <a:solidFill>
                  <a:srgbClr val="0070C0"/>
                </a:solidFill>
              </a:rPr>
              <a:t>of</a:t>
            </a:r>
            <a:r>
              <a:rPr lang="hr-BA" sz="2000" dirty="0" smtClean="0">
                <a:solidFill>
                  <a:srgbClr val="0070C0"/>
                </a:solidFill>
              </a:rPr>
              <a:t> 6 </a:t>
            </a:r>
            <a:r>
              <a:rPr lang="hr-BA" sz="2000" dirty="0" err="1" smtClean="0">
                <a:solidFill>
                  <a:srgbClr val="0070C0"/>
                </a:solidFill>
              </a:rPr>
              <a:t>chapters</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16 </a:t>
            </a:r>
            <a:r>
              <a:rPr lang="hr-BA" sz="2000" dirty="0" err="1" smtClean="0">
                <a:solidFill>
                  <a:srgbClr val="0070C0"/>
                </a:solidFill>
              </a:rPr>
              <a:t>annexes</a:t>
            </a:r>
            <a:r>
              <a:rPr lang="hr-BA" sz="2000" dirty="0" smtClean="0">
                <a:solidFill>
                  <a:srgbClr val="0070C0"/>
                </a:solidFill>
              </a:rPr>
              <a:t>:</a:t>
            </a:r>
          </a:p>
          <a:p>
            <a:pPr marL="0" lvl="1">
              <a:spcBef>
                <a:spcPct val="20000"/>
              </a:spcBef>
            </a:pPr>
            <a:endParaRPr lang="hr-BA" sz="2000" b="1" dirty="0" smtClean="0">
              <a:solidFill>
                <a:srgbClr val="0070C0"/>
              </a:solidFill>
            </a:endParaRPr>
          </a:p>
          <a:p>
            <a:pPr marL="0" lvl="1">
              <a:spcBef>
                <a:spcPct val="20000"/>
              </a:spcBef>
            </a:pPr>
            <a:r>
              <a:rPr lang="hr-BA" sz="2000" b="1" dirty="0" err="1" smtClean="0">
                <a:solidFill>
                  <a:srgbClr val="0070C0"/>
                </a:solidFill>
              </a:rPr>
              <a:t>Chapters</a:t>
            </a:r>
            <a:r>
              <a:rPr lang="hr-BA" sz="2000" b="1" dirty="0" smtClean="0">
                <a:solidFill>
                  <a:srgbClr val="0070C0"/>
                </a:solidFill>
              </a:rPr>
              <a:t> </a:t>
            </a:r>
            <a:r>
              <a:rPr lang="hr-BA" sz="2000" b="1" dirty="0" err="1" smtClean="0">
                <a:solidFill>
                  <a:srgbClr val="0070C0"/>
                </a:solidFill>
              </a:rPr>
              <a:t>of</a:t>
            </a:r>
            <a:r>
              <a:rPr lang="hr-BA" sz="2000" b="1" dirty="0" smtClean="0">
                <a:solidFill>
                  <a:srgbClr val="0070C0"/>
                </a:solidFill>
              </a:rPr>
              <a:t> CAFE </a:t>
            </a:r>
            <a:r>
              <a:rPr lang="hr-BA" sz="2000" b="1" dirty="0" err="1" smtClean="0">
                <a:solidFill>
                  <a:srgbClr val="0070C0"/>
                </a:solidFill>
              </a:rPr>
              <a:t>Directive</a:t>
            </a:r>
            <a:r>
              <a:rPr lang="hr-BA" sz="2000" dirty="0" smtClean="0">
                <a:solidFill>
                  <a:srgbClr val="0070C0"/>
                </a:solidFill>
              </a:rPr>
              <a:t>: </a:t>
            </a:r>
            <a:endParaRPr lang="hr-BA" sz="2000" dirty="0">
              <a:solidFill>
                <a:srgbClr val="0070C0"/>
              </a:solidFill>
            </a:endParaRPr>
          </a:p>
          <a:p>
            <a:pPr marL="514350" lvl="1" indent="-514350">
              <a:spcBef>
                <a:spcPct val="20000"/>
              </a:spcBef>
              <a:buFont typeface="+mj-lt"/>
              <a:buAutoNum type="romanUcPeriod"/>
            </a:pPr>
            <a:r>
              <a:rPr lang="hr-BA" sz="2000" b="1" dirty="0" smtClean="0">
                <a:solidFill>
                  <a:srgbClr val="0070C0"/>
                </a:solidFill>
              </a:rPr>
              <a:t>GENERAL PROVISIONS</a:t>
            </a:r>
          </a:p>
          <a:p>
            <a:pPr marL="514350" lvl="1" indent="-514350">
              <a:spcBef>
                <a:spcPct val="20000"/>
              </a:spcBef>
              <a:buFontTx/>
              <a:buAutoNum type="romanUcPeriod"/>
            </a:pPr>
            <a:r>
              <a:rPr lang="hr-BA" sz="2000" b="1" dirty="0" smtClean="0">
                <a:solidFill>
                  <a:srgbClr val="0070C0"/>
                </a:solidFill>
              </a:rPr>
              <a:t>AIR QUALITY ASSESSMENT</a:t>
            </a:r>
          </a:p>
          <a:p>
            <a:pPr marL="514350" lvl="1" indent="-514350">
              <a:spcBef>
                <a:spcPct val="20000"/>
              </a:spcBef>
              <a:buAutoNum type="romanUcPeriod"/>
            </a:pPr>
            <a:r>
              <a:rPr lang="hr-BA" sz="2000" b="1" dirty="0" smtClean="0">
                <a:solidFill>
                  <a:srgbClr val="0070C0"/>
                </a:solidFill>
              </a:rPr>
              <a:t>AIR QUALITY MANAGEMENT</a:t>
            </a:r>
          </a:p>
          <a:p>
            <a:pPr marL="514350" lvl="1" indent="-514350">
              <a:spcBef>
                <a:spcPct val="20000"/>
              </a:spcBef>
              <a:buAutoNum type="romanUcPeriod"/>
            </a:pPr>
            <a:r>
              <a:rPr lang="hr-BA" sz="2000" b="1" dirty="0" smtClean="0">
                <a:solidFill>
                  <a:srgbClr val="0070C0"/>
                </a:solidFill>
              </a:rPr>
              <a:t>PLANS</a:t>
            </a:r>
          </a:p>
          <a:p>
            <a:pPr marL="514350" lvl="1" indent="-514350">
              <a:spcBef>
                <a:spcPct val="20000"/>
              </a:spcBef>
              <a:buAutoNum type="romanUcPeriod"/>
            </a:pPr>
            <a:r>
              <a:rPr lang="hr-BA" sz="2000" b="1" dirty="0" smtClean="0">
                <a:solidFill>
                  <a:srgbClr val="0070C0"/>
                </a:solidFill>
              </a:rPr>
              <a:t>INFORMING AND REPORTING</a:t>
            </a:r>
          </a:p>
          <a:p>
            <a:pPr marL="514350" lvl="1" indent="-514350">
              <a:spcBef>
                <a:spcPct val="20000"/>
              </a:spcBef>
              <a:buAutoNum type="romanUcPeriod"/>
            </a:pPr>
            <a:r>
              <a:rPr lang="hr-BA" sz="2000" b="1" dirty="0" smtClean="0">
                <a:solidFill>
                  <a:srgbClr val="0070C0"/>
                </a:solidFill>
              </a:rPr>
              <a:t>COMMITTEE, TRANSITIONAL AND FINAL PROVISIONS</a:t>
            </a:r>
          </a:p>
          <a:p>
            <a:pPr marL="0" lvl="1">
              <a:spcBef>
                <a:spcPct val="20000"/>
              </a:spcBef>
            </a:pPr>
            <a:endParaRPr lang="hr-BA"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283093129"/>
      </p:ext>
    </p:extLst>
  </p:cSld>
  <p:clrMapOvr>
    <a:overrideClrMapping bg1="lt1" tx1="dk1" bg2="lt2" tx2="dk2" accent1="accent1" accent2="accent2" accent3="accent3" accent4="accent4" accent5="accent5" accent6="accent6" hlink="hlink" folHlink="folHlink"/>
  </p:clrMapOvr>
  <p:transition spd="med">
    <p:fade thruBlk="1"/>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EU REGULATIONS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1441" y="1209245"/>
            <a:ext cx="8931662" cy="5078313"/>
          </a:xfrm>
          <a:prstGeom prst="rect">
            <a:avLst/>
          </a:prstGeom>
        </p:spPr>
        <p:txBody>
          <a:bodyPr wrap="square">
            <a:spAutoFit/>
          </a:bodyPr>
          <a:lstStyle/>
          <a:p>
            <a:pPr marL="0" lvl="1">
              <a:spcBef>
                <a:spcPct val="20000"/>
              </a:spcBef>
            </a:pPr>
            <a:r>
              <a:rPr lang="hr-BA" sz="2000" b="1" dirty="0" err="1" smtClean="0">
                <a:solidFill>
                  <a:srgbClr val="0070C0"/>
                </a:solidFill>
              </a:rPr>
              <a:t>Annexes</a:t>
            </a:r>
            <a:r>
              <a:rPr lang="hr-BA" sz="2000" b="1" dirty="0" smtClean="0">
                <a:solidFill>
                  <a:srgbClr val="0070C0"/>
                </a:solidFill>
              </a:rPr>
              <a:t> to CAFE </a:t>
            </a:r>
            <a:r>
              <a:rPr lang="hr-BA" sz="2000" b="1" dirty="0" err="1" smtClean="0">
                <a:solidFill>
                  <a:srgbClr val="0070C0"/>
                </a:solidFill>
              </a:rPr>
              <a:t>Directive</a:t>
            </a:r>
            <a:r>
              <a:rPr lang="hr-BA" sz="2000" b="1" dirty="0" smtClean="0">
                <a:solidFill>
                  <a:srgbClr val="0070C0"/>
                </a:solidFill>
              </a:rPr>
              <a:t>:</a:t>
            </a:r>
            <a:endParaRPr lang="hr-BA" sz="2000" dirty="0" smtClean="0">
              <a:solidFill>
                <a:srgbClr val="FF3300"/>
              </a:solidFill>
            </a:endParaRPr>
          </a:p>
          <a:p>
            <a:pPr marL="514350" lvl="1" indent="-514350">
              <a:spcBef>
                <a:spcPct val="20000"/>
              </a:spcBef>
              <a:buFont typeface="+mj-lt"/>
              <a:buAutoNum type="romanUcPeriod"/>
            </a:pPr>
            <a:r>
              <a:rPr lang="hr-BA" sz="2000" b="1" dirty="0" smtClean="0">
                <a:solidFill>
                  <a:srgbClr val="0070C0"/>
                </a:solidFill>
              </a:rPr>
              <a:t>GOALS FOR DATA QUALITY</a:t>
            </a:r>
            <a:endParaRPr lang="hr-BA" sz="2000" b="1" dirty="0">
              <a:solidFill>
                <a:srgbClr val="0070C0"/>
              </a:solidFill>
            </a:endParaRPr>
          </a:p>
          <a:p>
            <a:pPr marL="514350" lvl="1" indent="-514350">
              <a:spcBef>
                <a:spcPct val="20000"/>
              </a:spcBef>
              <a:buFontTx/>
              <a:buAutoNum type="romanUcPeriod"/>
            </a:pPr>
            <a:r>
              <a:rPr lang="hr-BA" sz="2000" b="1" dirty="0" err="1" smtClean="0">
                <a:solidFill>
                  <a:srgbClr val="0070C0"/>
                </a:solidFill>
              </a:rPr>
              <a:t>Defining</a:t>
            </a:r>
            <a:r>
              <a:rPr lang="hr-BA" sz="2000" b="1" dirty="0" smtClean="0">
                <a:solidFill>
                  <a:srgbClr val="0070C0"/>
                </a:solidFill>
              </a:rPr>
              <a:t> </a:t>
            </a:r>
            <a:r>
              <a:rPr lang="hr-BA" sz="2000" b="1" dirty="0" err="1" smtClean="0">
                <a:solidFill>
                  <a:srgbClr val="0070C0"/>
                </a:solidFill>
              </a:rPr>
              <a:t>requirements</a:t>
            </a:r>
            <a:r>
              <a:rPr lang="hr-BA" sz="2000" b="1" dirty="0" smtClean="0">
                <a:solidFill>
                  <a:srgbClr val="0070C0"/>
                </a:solidFill>
              </a:rPr>
              <a:t> for </a:t>
            </a:r>
            <a:r>
              <a:rPr lang="hr-BA" sz="2000" b="1" dirty="0" err="1" smtClean="0">
                <a:solidFill>
                  <a:srgbClr val="0070C0"/>
                </a:solidFill>
              </a:rPr>
              <a:t>concentration</a:t>
            </a:r>
            <a:r>
              <a:rPr lang="hr-BA" sz="2000" b="1" dirty="0" smtClean="0">
                <a:solidFill>
                  <a:srgbClr val="0070C0"/>
                </a:solidFill>
              </a:rPr>
              <a:t> </a:t>
            </a:r>
            <a:r>
              <a:rPr lang="hr-BA" sz="2000" b="1" dirty="0" err="1" smtClean="0">
                <a:solidFill>
                  <a:srgbClr val="0070C0"/>
                </a:solidFill>
              </a:rPr>
              <a:t>assessment</a:t>
            </a:r>
            <a:r>
              <a:rPr lang="hr-BA" sz="2000" b="1" dirty="0" smtClean="0">
                <a:solidFill>
                  <a:srgbClr val="0070C0"/>
                </a:solidFill>
              </a:rPr>
              <a:t> </a:t>
            </a:r>
            <a:r>
              <a:rPr lang="hr-BA" sz="2000" b="1" dirty="0" err="1" smtClean="0">
                <a:solidFill>
                  <a:srgbClr val="0070C0"/>
                </a:solidFill>
              </a:rPr>
              <a:t>of</a:t>
            </a:r>
            <a:r>
              <a:rPr lang="hr-BA" sz="2000" b="1" dirty="0" smtClean="0">
                <a:solidFill>
                  <a:srgbClr val="0070C0"/>
                </a:solidFill>
              </a:rPr>
              <a:t> </a:t>
            </a:r>
            <a:r>
              <a:rPr lang="hr-BA" sz="2000" dirty="0" smtClean="0">
                <a:solidFill>
                  <a:srgbClr val="0070C0"/>
                </a:solidFill>
              </a:rPr>
              <a:t>SO</a:t>
            </a:r>
            <a:r>
              <a:rPr lang="hr-BA" sz="2000" baseline="-25000" dirty="0" smtClean="0">
                <a:solidFill>
                  <a:srgbClr val="0070C0"/>
                </a:solidFill>
              </a:rPr>
              <a:t>2</a:t>
            </a:r>
            <a:r>
              <a:rPr lang="hr-BA" sz="2000" dirty="0" smtClean="0">
                <a:solidFill>
                  <a:srgbClr val="0070C0"/>
                </a:solidFill>
              </a:rPr>
              <a:t>, NO</a:t>
            </a:r>
            <a:r>
              <a:rPr lang="hr-BA" sz="2000" baseline="-25000" dirty="0" smtClean="0">
                <a:solidFill>
                  <a:srgbClr val="0070C0"/>
                </a:solidFill>
              </a:rPr>
              <a:t>2</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NO</a:t>
            </a:r>
            <a:r>
              <a:rPr lang="hr-BA" sz="2000" baseline="-25000" dirty="0" smtClean="0">
                <a:solidFill>
                  <a:srgbClr val="0070C0"/>
                </a:solidFill>
              </a:rPr>
              <a:t>X</a:t>
            </a:r>
            <a:r>
              <a:rPr lang="hr-BA" sz="2000" dirty="0" smtClean="0">
                <a:solidFill>
                  <a:srgbClr val="0070C0"/>
                </a:solidFill>
              </a:rPr>
              <a:t>, </a:t>
            </a:r>
            <a:r>
              <a:rPr lang="hr-BA" sz="2000" dirty="0" err="1" smtClean="0">
                <a:solidFill>
                  <a:srgbClr val="0070C0"/>
                </a:solidFill>
              </a:rPr>
              <a:t>particulate</a:t>
            </a:r>
            <a:r>
              <a:rPr lang="hr-BA" sz="2000" dirty="0" smtClean="0">
                <a:solidFill>
                  <a:srgbClr val="0070C0"/>
                </a:solidFill>
              </a:rPr>
              <a:t> </a:t>
            </a:r>
            <a:r>
              <a:rPr lang="hr-BA" sz="2000" dirty="0" err="1" smtClean="0">
                <a:solidFill>
                  <a:srgbClr val="0070C0"/>
                </a:solidFill>
              </a:rPr>
              <a:t>matter</a:t>
            </a:r>
            <a:r>
              <a:rPr lang="hr-BA" sz="2000" dirty="0" smtClean="0">
                <a:solidFill>
                  <a:srgbClr val="0070C0"/>
                </a:solidFill>
              </a:rPr>
              <a:t> (PM</a:t>
            </a:r>
            <a:r>
              <a:rPr lang="hr-BA" sz="2000" baseline="-25000" dirty="0" smtClean="0">
                <a:solidFill>
                  <a:srgbClr val="0070C0"/>
                </a:solidFill>
              </a:rPr>
              <a:t>10</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a:t>
            </a:r>
            <a:r>
              <a:rPr lang="hr-BA" sz="2000" dirty="0">
                <a:solidFill>
                  <a:srgbClr val="0070C0"/>
                </a:solidFill>
              </a:rPr>
              <a:t>PM</a:t>
            </a:r>
            <a:r>
              <a:rPr lang="hr-BA" sz="2000" baseline="-25000" dirty="0">
                <a:solidFill>
                  <a:srgbClr val="0070C0"/>
                </a:solidFill>
              </a:rPr>
              <a:t>2,5</a:t>
            </a:r>
            <a:r>
              <a:rPr lang="hr-BA" sz="2000" dirty="0">
                <a:solidFill>
                  <a:srgbClr val="0070C0"/>
                </a:solidFill>
              </a:rPr>
              <a:t>), </a:t>
            </a:r>
            <a:r>
              <a:rPr lang="hr-BA" sz="2000" dirty="0" smtClean="0">
                <a:solidFill>
                  <a:srgbClr val="0070C0"/>
                </a:solidFill>
              </a:rPr>
              <a:t>Pb, benzene </a:t>
            </a:r>
            <a:r>
              <a:rPr lang="hr-BA" sz="2000" dirty="0" err="1" smtClean="0">
                <a:solidFill>
                  <a:srgbClr val="0070C0"/>
                </a:solidFill>
              </a:rPr>
              <a:t>and</a:t>
            </a:r>
            <a:r>
              <a:rPr lang="hr-BA" sz="2000" dirty="0" smtClean="0">
                <a:solidFill>
                  <a:srgbClr val="0070C0"/>
                </a:solidFill>
              </a:rPr>
              <a:t> CO </a:t>
            </a:r>
            <a:r>
              <a:rPr lang="hr-BA" sz="2000" dirty="0" err="1" smtClean="0">
                <a:solidFill>
                  <a:srgbClr val="0070C0"/>
                </a:solidFill>
              </a:rPr>
              <a:t>in</a:t>
            </a:r>
            <a:r>
              <a:rPr lang="hr-BA" sz="2000" dirty="0" smtClean="0">
                <a:solidFill>
                  <a:srgbClr val="0070C0"/>
                </a:solidFill>
              </a:rPr>
              <a:t> </a:t>
            </a:r>
            <a:r>
              <a:rPr lang="hr-BA" sz="2000" dirty="0" err="1" smtClean="0">
                <a:solidFill>
                  <a:srgbClr val="0070C0"/>
                </a:solidFill>
              </a:rPr>
              <a:t>air</a:t>
            </a:r>
            <a:r>
              <a:rPr lang="hr-BA" sz="2000" dirty="0" smtClean="0">
                <a:solidFill>
                  <a:srgbClr val="0070C0"/>
                </a:solidFill>
              </a:rPr>
              <a:t> </a:t>
            </a:r>
            <a:r>
              <a:rPr lang="hr-BA" sz="2000" dirty="0" err="1" smtClean="0">
                <a:solidFill>
                  <a:srgbClr val="0070C0"/>
                </a:solidFill>
              </a:rPr>
              <a:t>within</a:t>
            </a:r>
            <a:r>
              <a:rPr lang="hr-BA" sz="2000" dirty="0" smtClean="0">
                <a:solidFill>
                  <a:srgbClr val="0070C0"/>
                </a:solidFill>
              </a:rPr>
              <a:t> a zone </a:t>
            </a:r>
            <a:r>
              <a:rPr lang="hr-BA" sz="2000" dirty="0" err="1" smtClean="0">
                <a:solidFill>
                  <a:srgbClr val="0070C0"/>
                </a:solidFill>
              </a:rPr>
              <a:t>or</a:t>
            </a:r>
            <a:r>
              <a:rPr lang="hr-BA" sz="2000" dirty="0" smtClean="0">
                <a:solidFill>
                  <a:srgbClr val="0070C0"/>
                </a:solidFill>
              </a:rPr>
              <a:t> </a:t>
            </a:r>
            <a:r>
              <a:rPr lang="hr-BA" sz="2000" dirty="0" err="1" smtClean="0">
                <a:solidFill>
                  <a:srgbClr val="0070C0"/>
                </a:solidFill>
              </a:rPr>
              <a:t>agglomeration</a:t>
            </a:r>
            <a:r>
              <a:rPr lang="hr-BA" sz="2000" dirty="0" smtClean="0">
                <a:solidFill>
                  <a:srgbClr val="0070C0"/>
                </a:solidFill>
              </a:rPr>
              <a:t> (</a:t>
            </a:r>
            <a:r>
              <a:rPr lang="hr-BA" sz="2000" dirty="0" err="1" smtClean="0">
                <a:solidFill>
                  <a:srgbClr val="0070C0"/>
                </a:solidFill>
              </a:rPr>
              <a:t>lower</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a:t>
            </a:r>
            <a:r>
              <a:rPr lang="hr-BA" sz="2000" dirty="0" err="1" smtClean="0">
                <a:solidFill>
                  <a:srgbClr val="0070C0"/>
                </a:solidFill>
              </a:rPr>
              <a:t>upper</a:t>
            </a:r>
            <a:r>
              <a:rPr lang="hr-BA" sz="2000" dirty="0" smtClean="0">
                <a:solidFill>
                  <a:srgbClr val="0070C0"/>
                </a:solidFill>
              </a:rPr>
              <a:t> </a:t>
            </a:r>
            <a:r>
              <a:rPr lang="hr-BA" sz="2000" dirty="0" err="1" smtClean="0">
                <a:solidFill>
                  <a:srgbClr val="0070C0"/>
                </a:solidFill>
              </a:rPr>
              <a:t>thresholds</a:t>
            </a:r>
            <a:r>
              <a:rPr lang="hr-BA" sz="2000" dirty="0" smtClean="0">
                <a:solidFill>
                  <a:srgbClr val="0070C0"/>
                </a:solidFill>
              </a:rPr>
              <a:t> </a:t>
            </a:r>
            <a:r>
              <a:rPr lang="hr-BA" sz="2000" dirty="0" err="1" smtClean="0">
                <a:solidFill>
                  <a:srgbClr val="0070C0"/>
                </a:solidFill>
              </a:rPr>
              <a:t>of</a:t>
            </a:r>
            <a:r>
              <a:rPr lang="hr-BA" sz="2000" dirty="0" smtClean="0">
                <a:solidFill>
                  <a:srgbClr val="0070C0"/>
                </a:solidFill>
              </a:rPr>
              <a:t> </a:t>
            </a:r>
            <a:r>
              <a:rPr lang="hr-BA" sz="2000" dirty="0" err="1" smtClean="0">
                <a:solidFill>
                  <a:srgbClr val="0070C0"/>
                </a:solidFill>
              </a:rPr>
              <a:t>assessment</a:t>
            </a:r>
            <a:r>
              <a:rPr lang="hr-BA" sz="2000" dirty="0" smtClean="0">
                <a:solidFill>
                  <a:srgbClr val="0070C0"/>
                </a:solidFill>
              </a:rPr>
              <a:t>) </a:t>
            </a:r>
          </a:p>
          <a:p>
            <a:pPr marL="514350" lvl="1" indent="-514350">
              <a:spcBef>
                <a:spcPct val="20000"/>
              </a:spcBef>
              <a:buFontTx/>
              <a:buAutoNum type="romanUcPeriod"/>
            </a:pPr>
            <a:r>
              <a:rPr lang="hr-BA" sz="2000" b="1" dirty="0" smtClean="0">
                <a:solidFill>
                  <a:srgbClr val="0070C0"/>
                </a:solidFill>
              </a:rPr>
              <a:t>Air </a:t>
            </a:r>
            <a:r>
              <a:rPr lang="hr-BA" sz="2000" b="1" dirty="0" err="1" smtClean="0">
                <a:solidFill>
                  <a:srgbClr val="0070C0"/>
                </a:solidFill>
              </a:rPr>
              <a:t>quality</a:t>
            </a:r>
            <a:r>
              <a:rPr lang="hr-BA" sz="2000" b="1" dirty="0" smtClean="0">
                <a:solidFill>
                  <a:srgbClr val="0070C0"/>
                </a:solidFill>
              </a:rPr>
              <a:t> </a:t>
            </a:r>
            <a:r>
              <a:rPr lang="hr-BA" sz="2000" b="1" dirty="0" err="1" smtClean="0">
                <a:solidFill>
                  <a:srgbClr val="0070C0"/>
                </a:solidFill>
              </a:rPr>
              <a:t>assessment</a:t>
            </a:r>
            <a:r>
              <a:rPr lang="hr-BA" sz="2000" b="1" dirty="0" smtClean="0">
                <a:solidFill>
                  <a:srgbClr val="0070C0"/>
                </a:solidFill>
              </a:rPr>
              <a:t> </a:t>
            </a:r>
            <a:r>
              <a:rPr lang="hr-BA" sz="2000" dirty="0" err="1" smtClean="0">
                <a:solidFill>
                  <a:srgbClr val="0070C0"/>
                </a:solidFill>
              </a:rPr>
              <a:t>and</a:t>
            </a:r>
            <a:r>
              <a:rPr lang="hr-BA" sz="2000" dirty="0" smtClean="0">
                <a:solidFill>
                  <a:srgbClr val="0070C0"/>
                </a:solidFill>
              </a:rPr>
              <a:t> </a:t>
            </a:r>
            <a:r>
              <a:rPr lang="hr-BA" sz="2000" dirty="0" err="1" smtClean="0">
                <a:solidFill>
                  <a:srgbClr val="0070C0"/>
                </a:solidFill>
              </a:rPr>
              <a:t>sampling</a:t>
            </a:r>
            <a:r>
              <a:rPr lang="hr-BA" sz="2000" dirty="0" smtClean="0">
                <a:solidFill>
                  <a:srgbClr val="0070C0"/>
                </a:solidFill>
              </a:rPr>
              <a:t> </a:t>
            </a:r>
            <a:r>
              <a:rPr lang="hr-BA" sz="2000" dirty="0" err="1" smtClean="0">
                <a:solidFill>
                  <a:srgbClr val="0070C0"/>
                </a:solidFill>
              </a:rPr>
              <a:t>points</a:t>
            </a:r>
            <a:r>
              <a:rPr lang="hr-BA" sz="2000" dirty="0" smtClean="0">
                <a:solidFill>
                  <a:srgbClr val="0070C0"/>
                </a:solidFill>
              </a:rPr>
              <a:t> </a:t>
            </a:r>
            <a:r>
              <a:rPr lang="hr-BA" sz="2000" dirty="0" err="1" smtClean="0">
                <a:solidFill>
                  <a:srgbClr val="0070C0"/>
                </a:solidFill>
              </a:rPr>
              <a:t>location</a:t>
            </a:r>
            <a:r>
              <a:rPr lang="hr-BA" sz="2000" dirty="0" smtClean="0">
                <a:solidFill>
                  <a:srgbClr val="0070C0"/>
                </a:solidFill>
              </a:rPr>
              <a:t> for </a:t>
            </a:r>
            <a:r>
              <a:rPr lang="hr-BA" sz="2000" dirty="0" err="1" smtClean="0">
                <a:solidFill>
                  <a:srgbClr val="0070C0"/>
                </a:solidFill>
              </a:rPr>
              <a:t>measuring</a:t>
            </a:r>
            <a:r>
              <a:rPr lang="hr-BA" sz="2000" dirty="0" smtClean="0">
                <a:solidFill>
                  <a:srgbClr val="0070C0"/>
                </a:solidFill>
              </a:rPr>
              <a:t> </a:t>
            </a:r>
            <a:r>
              <a:rPr lang="hr-BA" sz="2000" dirty="0">
                <a:solidFill>
                  <a:srgbClr val="0070C0"/>
                </a:solidFill>
              </a:rPr>
              <a:t>SO</a:t>
            </a:r>
            <a:r>
              <a:rPr lang="hr-BA" sz="2000" baseline="-25000" dirty="0">
                <a:solidFill>
                  <a:srgbClr val="0070C0"/>
                </a:solidFill>
              </a:rPr>
              <a:t>2</a:t>
            </a:r>
            <a:r>
              <a:rPr lang="hr-BA" sz="2000" dirty="0">
                <a:solidFill>
                  <a:srgbClr val="0070C0"/>
                </a:solidFill>
              </a:rPr>
              <a:t>, NO</a:t>
            </a:r>
            <a:r>
              <a:rPr lang="hr-BA" sz="2000" baseline="-25000" dirty="0">
                <a:solidFill>
                  <a:srgbClr val="0070C0"/>
                </a:solidFill>
              </a:rPr>
              <a:t>2</a:t>
            </a:r>
            <a:r>
              <a:rPr lang="hr-BA" sz="2000" dirty="0">
                <a:solidFill>
                  <a:srgbClr val="0070C0"/>
                </a:solidFill>
              </a:rPr>
              <a:t> </a:t>
            </a:r>
            <a:r>
              <a:rPr lang="hr-BA" sz="2000" dirty="0" err="1" smtClean="0">
                <a:solidFill>
                  <a:srgbClr val="0070C0"/>
                </a:solidFill>
              </a:rPr>
              <a:t>and</a:t>
            </a:r>
            <a:r>
              <a:rPr lang="hr-BA" sz="2000" dirty="0" smtClean="0">
                <a:solidFill>
                  <a:srgbClr val="0070C0"/>
                </a:solidFill>
              </a:rPr>
              <a:t> NO</a:t>
            </a:r>
            <a:r>
              <a:rPr lang="hr-BA" sz="2000" baseline="-25000" dirty="0" smtClean="0">
                <a:solidFill>
                  <a:srgbClr val="0070C0"/>
                </a:solidFill>
              </a:rPr>
              <a:t>X</a:t>
            </a:r>
            <a:r>
              <a:rPr lang="hr-BA" sz="2000" dirty="0">
                <a:solidFill>
                  <a:srgbClr val="0070C0"/>
                </a:solidFill>
              </a:rPr>
              <a:t>, </a:t>
            </a:r>
            <a:r>
              <a:rPr lang="hr-BA" sz="2000" dirty="0" err="1" smtClean="0">
                <a:solidFill>
                  <a:srgbClr val="0070C0"/>
                </a:solidFill>
              </a:rPr>
              <a:t>particulate</a:t>
            </a:r>
            <a:r>
              <a:rPr lang="hr-BA" sz="2000" dirty="0" smtClean="0">
                <a:solidFill>
                  <a:srgbClr val="0070C0"/>
                </a:solidFill>
              </a:rPr>
              <a:t> </a:t>
            </a:r>
            <a:r>
              <a:rPr lang="hr-BA" sz="2000" dirty="0" err="1" smtClean="0">
                <a:solidFill>
                  <a:srgbClr val="0070C0"/>
                </a:solidFill>
              </a:rPr>
              <a:t>matter</a:t>
            </a:r>
            <a:r>
              <a:rPr lang="hr-BA" sz="2000" dirty="0" smtClean="0">
                <a:solidFill>
                  <a:srgbClr val="0070C0"/>
                </a:solidFill>
              </a:rPr>
              <a:t>(PM</a:t>
            </a:r>
            <a:r>
              <a:rPr lang="hr-BA" sz="2000" baseline="-25000" dirty="0" smtClean="0">
                <a:solidFill>
                  <a:srgbClr val="0070C0"/>
                </a:solidFill>
              </a:rPr>
              <a:t>10</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a:t>
            </a:r>
            <a:r>
              <a:rPr lang="hr-BA" sz="2000" dirty="0">
                <a:solidFill>
                  <a:srgbClr val="0070C0"/>
                </a:solidFill>
              </a:rPr>
              <a:t>PM</a:t>
            </a:r>
            <a:r>
              <a:rPr lang="hr-BA" sz="2000" baseline="-25000" dirty="0">
                <a:solidFill>
                  <a:srgbClr val="0070C0"/>
                </a:solidFill>
              </a:rPr>
              <a:t>2,5</a:t>
            </a:r>
            <a:r>
              <a:rPr lang="hr-BA" sz="2000" dirty="0">
                <a:solidFill>
                  <a:srgbClr val="0070C0"/>
                </a:solidFill>
              </a:rPr>
              <a:t>), Pb, </a:t>
            </a:r>
            <a:r>
              <a:rPr lang="hr-BA" sz="2000" dirty="0" smtClean="0">
                <a:solidFill>
                  <a:srgbClr val="0070C0"/>
                </a:solidFill>
              </a:rPr>
              <a:t>benzene </a:t>
            </a:r>
            <a:r>
              <a:rPr lang="hr-BA" sz="2000" dirty="0" err="1" smtClean="0">
                <a:solidFill>
                  <a:srgbClr val="0070C0"/>
                </a:solidFill>
              </a:rPr>
              <a:t>and</a:t>
            </a:r>
            <a:r>
              <a:rPr lang="hr-BA" sz="2000" dirty="0" smtClean="0">
                <a:solidFill>
                  <a:srgbClr val="0070C0"/>
                </a:solidFill>
              </a:rPr>
              <a:t> CO </a:t>
            </a:r>
            <a:r>
              <a:rPr lang="hr-BA" sz="2000" dirty="0" err="1" smtClean="0">
                <a:solidFill>
                  <a:srgbClr val="0070C0"/>
                </a:solidFill>
              </a:rPr>
              <a:t>in</a:t>
            </a:r>
            <a:r>
              <a:rPr lang="hr-BA" sz="2000" dirty="0" smtClean="0">
                <a:solidFill>
                  <a:srgbClr val="0070C0"/>
                </a:solidFill>
              </a:rPr>
              <a:t> </a:t>
            </a:r>
            <a:r>
              <a:rPr lang="hr-BA" sz="2000" dirty="0" err="1" smtClean="0">
                <a:solidFill>
                  <a:srgbClr val="0070C0"/>
                </a:solidFill>
              </a:rPr>
              <a:t>air</a:t>
            </a:r>
            <a:endParaRPr lang="hr-BA" sz="2000" dirty="0" smtClean="0">
              <a:solidFill>
                <a:srgbClr val="0070C0"/>
              </a:solidFill>
            </a:endParaRPr>
          </a:p>
          <a:p>
            <a:pPr marL="514350" lvl="1" indent="-514350">
              <a:spcBef>
                <a:spcPct val="20000"/>
              </a:spcBef>
              <a:buAutoNum type="romanUcPeriod"/>
            </a:pPr>
            <a:r>
              <a:rPr lang="en-US" sz="2000" b="1" dirty="0">
                <a:solidFill>
                  <a:srgbClr val="0070C0"/>
                </a:solidFill>
              </a:rPr>
              <a:t>MEASUREMENTS IN RURAL </a:t>
            </a:r>
            <a:r>
              <a:rPr lang="hr-HR" sz="2000" b="1" dirty="0" smtClean="0">
                <a:solidFill>
                  <a:srgbClr val="0070C0"/>
                </a:solidFill>
              </a:rPr>
              <a:t>BACKGROUND LOCATIONS</a:t>
            </a:r>
            <a:r>
              <a:rPr lang="en-US" sz="2000" b="1" dirty="0" smtClean="0">
                <a:solidFill>
                  <a:srgbClr val="0070C0"/>
                </a:solidFill>
              </a:rPr>
              <a:t>, </a:t>
            </a:r>
            <a:r>
              <a:rPr lang="hr-HR" sz="2000" b="1" dirty="0" smtClean="0">
                <a:solidFill>
                  <a:srgbClr val="0070C0"/>
                </a:solidFill>
              </a:rPr>
              <a:t>REGARDLESS OF </a:t>
            </a:r>
            <a:r>
              <a:rPr lang="en-US" sz="2000" b="1" dirty="0" smtClean="0">
                <a:solidFill>
                  <a:srgbClr val="0070C0"/>
                </a:solidFill>
              </a:rPr>
              <a:t>CONCENTRATION</a:t>
            </a:r>
            <a:endParaRPr lang="pl-PL" sz="2000" b="1" dirty="0" smtClean="0">
              <a:solidFill>
                <a:srgbClr val="0070C0"/>
              </a:solidFill>
            </a:endParaRPr>
          </a:p>
          <a:p>
            <a:pPr marL="514350" lvl="1" indent="-514350">
              <a:spcBef>
                <a:spcPct val="20000"/>
              </a:spcBef>
              <a:buAutoNum type="romanUcPeriod"/>
            </a:pPr>
            <a:r>
              <a:rPr lang="hr-BA" sz="2000" b="1" dirty="0" err="1" smtClean="0">
                <a:solidFill>
                  <a:srgbClr val="0070C0"/>
                </a:solidFill>
              </a:rPr>
              <a:t>Criteria</a:t>
            </a:r>
            <a:r>
              <a:rPr lang="hr-BA" sz="2000" b="1" dirty="0" smtClean="0">
                <a:solidFill>
                  <a:srgbClr val="0070C0"/>
                </a:solidFill>
              </a:rPr>
              <a:t> for </a:t>
            </a:r>
            <a:r>
              <a:rPr lang="hr-BA" sz="2000" b="1" dirty="0" err="1" smtClean="0">
                <a:solidFill>
                  <a:srgbClr val="0070C0"/>
                </a:solidFill>
              </a:rPr>
              <a:t>determining</a:t>
            </a:r>
            <a:r>
              <a:rPr lang="hr-BA" sz="2000" b="1" dirty="0" smtClean="0">
                <a:solidFill>
                  <a:srgbClr val="0070C0"/>
                </a:solidFill>
              </a:rPr>
              <a:t> </a:t>
            </a:r>
            <a:r>
              <a:rPr lang="hr-BA" sz="2000" b="1" dirty="0" err="1" smtClean="0">
                <a:solidFill>
                  <a:srgbClr val="0070C0"/>
                </a:solidFill>
              </a:rPr>
              <a:t>the</a:t>
            </a:r>
            <a:r>
              <a:rPr lang="hr-BA" sz="2000" b="1" dirty="0" smtClean="0">
                <a:solidFill>
                  <a:srgbClr val="0070C0"/>
                </a:solidFill>
              </a:rPr>
              <a:t> </a:t>
            </a:r>
            <a:r>
              <a:rPr lang="hr-BA" sz="2000" b="1" dirty="0" err="1" smtClean="0">
                <a:solidFill>
                  <a:srgbClr val="0070C0"/>
                </a:solidFill>
              </a:rPr>
              <a:t>smallest</a:t>
            </a:r>
            <a:r>
              <a:rPr lang="hr-BA" sz="2000" b="1" dirty="0" smtClean="0">
                <a:solidFill>
                  <a:srgbClr val="0070C0"/>
                </a:solidFill>
              </a:rPr>
              <a:t> </a:t>
            </a:r>
            <a:r>
              <a:rPr lang="hr-BA" sz="2000" b="1" dirty="0" err="1" smtClean="0">
                <a:solidFill>
                  <a:srgbClr val="0070C0"/>
                </a:solidFill>
              </a:rPr>
              <a:t>number</a:t>
            </a:r>
            <a:r>
              <a:rPr lang="hr-BA" sz="2000" b="1" dirty="0" smtClean="0">
                <a:solidFill>
                  <a:srgbClr val="0070C0"/>
                </a:solidFill>
              </a:rPr>
              <a:t> </a:t>
            </a:r>
            <a:r>
              <a:rPr lang="hr-BA" sz="2000" b="1" dirty="0" err="1" smtClean="0">
                <a:solidFill>
                  <a:srgbClr val="0070C0"/>
                </a:solidFill>
              </a:rPr>
              <a:t>of</a:t>
            </a:r>
            <a:r>
              <a:rPr lang="hr-BA" sz="2000" b="1" dirty="0" smtClean="0">
                <a:solidFill>
                  <a:srgbClr val="0070C0"/>
                </a:solidFill>
              </a:rPr>
              <a:t> </a:t>
            </a:r>
            <a:r>
              <a:rPr lang="hr-BA" sz="2000" b="1" dirty="0" err="1" smtClean="0">
                <a:solidFill>
                  <a:srgbClr val="0070C0"/>
                </a:solidFill>
              </a:rPr>
              <a:t>sampling</a:t>
            </a:r>
            <a:r>
              <a:rPr lang="hr-BA" sz="2000" b="1" dirty="0" smtClean="0">
                <a:solidFill>
                  <a:srgbClr val="0070C0"/>
                </a:solidFill>
              </a:rPr>
              <a:t> </a:t>
            </a:r>
            <a:r>
              <a:rPr lang="hr-BA" sz="2000" b="1" dirty="0" err="1" smtClean="0">
                <a:solidFill>
                  <a:srgbClr val="0070C0"/>
                </a:solidFill>
              </a:rPr>
              <a:t>points</a:t>
            </a:r>
            <a:r>
              <a:rPr lang="hr-BA" sz="2000" b="1" dirty="0" smtClean="0">
                <a:solidFill>
                  <a:srgbClr val="0070C0"/>
                </a:solidFill>
              </a:rPr>
              <a:t> for </a:t>
            </a:r>
            <a:r>
              <a:rPr lang="hr-BA" sz="2000" b="1" dirty="0" err="1" smtClean="0">
                <a:solidFill>
                  <a:srgbClr val="0070C0"/>
                </a:solidFill>
              </a:rPr>
              <a:t>measurements</a:t>
            </a:r>
            <a:r>
              <a:rPr lang="hr-BA" sz="2000" b="1" dirty="0" smtClean="0">
                <a:solidFill>
                  <a:srgbClr val="0070C0"/>
                </a:solidFill>
              </a:rPr>
              <a:t> at </a:t>
            </a:r>
            <a:r>
              <a:rPr lang="hr-BA" sz="2000" dirty="0" err="1" smtClean="0">
                <a:solidFill>
                  <a:srgbClr val="0070C0"/>
                </a:solidFill>
              </a:rPr>
              <a:t>permanent</a:t>
            </a:r>
            <a:r>
              <a:rPr lang="hr-BA" sz="2000" dirty="0" smtClean="0">
                <a:solidFill>
                  <a:srgbClr val="0070C0"/>
                </a:solidFill>
              </a:rPr>
              <a:t> </a:t>
            </a:r>
            <a:r>
              <a:rPr lang="hr-BA" sz="2000" dirty="0" err="1" smtClean="0">
                <a:solidFill>
                  <a:srgbClr val="0070C0"/>
                </a:solidFill>
              </a:rPr>
              <a:t>conceNtration</a:t>
            </a:r>
            <a:r>
              <a:rPr lang="hr-BA" sz="2000" dirty="0" smtClean="0">
                <a:solidFill>
                  <a:srgbClr val="0070C0"/>
                </a:solidFill>
              </a:rPr>
              <a:t> site </a:t>
            </a:r>
            <a:r>
              <a:rPr lang="hr-BA" sz="2000" dirty="0" err="1" smtClean="0">
                <a:solidFill>
                  <a:srgbClr val="0070C0"/>
                </a:solidFill>
              </a:rPr>
              <a:t>of</a:t>
            </a:r>
            <a:r>
              <a:rPr lang="hr-BA" sz="2000" dirty="0" smtClean="0">
                <a:solidFill>
                  <a:srgbClr val="0070C0"/>
                </a:solidFill>
              </a:rPr>
              <a:t> </a:t>
            </a:r>
            <a:r>
              <a:rPr lang="hr-BA" sz="2000" dirty="0">
                <a:solidFill>
                  <a:srgbClr val="0070C0"/>
                </a:solidFill>
              </a:rPr>
              <a:t>SO</a:t>
            </a:r>
            <a:r>
              <a:rPr lang="hr-BA" sz="2000" baseline="-25000" dirty="0">
                <a:solidFill>
                  <a:srgbClr val="0070C0"/>
                </a:solidFill>
              </a:rPr>
              <a:t>2</a:t>
            </a:r>
            <a:r>
              <a:rPr lang="hr-BA" sz="2000" dirty="0">
                <a:solidFill>
                  <a:srgbClr val="0070C0"/>
                </a:solidFill>
              </a:rPr>
              <a:t>, NO</a:t>
            </a:r>
            <a:r>
              <a:rPr lang="hr-BA" sz="2000" baseline="-25000" dirty="0">
                <a:solidFill>
                  <a:srgbClr val="0070C0"/>
                </a:solidFill>
              </a:rPr>
              <a:t>2</a:t>
            </a:r>
            <a:r>
              <a:rPr lang="hr-BA" sz="2000" dirty="0">
                <a:solidFill>
                  <a:srgbClr val="0070C0"/>
                </a:solidFill>
              </a:rPr>
              <a:t> i NO</a:t>
            </a:r>
            <a:r>
              <a:rPr lang="hr-BA" sz="2000" baseline="-25000" dirty="0">
                <a:solidFill>
                  <a:srgbClr val="0070C0"/>
                </a:solidFill>
              </a:rPr>
              <a:t>X</a:t>
            </a:r>
            <a:r>
              <a:rPr lang="hr-BA" sz="2000" dirty="0">
                <a:solidFill>
                  <a:srgbClr val="0070C0"/>
                </a:solidFill>
              </a:rPr>
              <a:t>, </a:t>
            </a:r>
            <a:r>
              <a:rPr lang="hr-BA" sz="2000" dirty="0" err="1" smtClean="0">
                <a:solidFill>
                  <a:srgbClr val="0070C0"/>
                </a:solidFill>
              </a:rPr>
              <a:t>particulate</a:t>
            </a:r>
            <a:r>
              <a:rPr lang="hr-BA" sz="2000" dirty="0" smtClean="0">
                <a:solidFill>
                  <a:srgbClr val="0070C0"/>
                </a:solidFill>
              </a:rPr>
              <a:t> </a:t>
            </a:r>
            <a:r>
              <a:rPr lang="hr-BA" sz="2000" dirty="0" err="1" smtClean="0">
                <a:solidFill>
                  <a:srgbClr val="0070C0"/>
                </a:solidFill>
              </a:rPr>
              <a:t>matter</a:t>
            </a:r>
            <a:r>
              <a:rPr lang="hr-BA" sz="2000" dirty="0" smtClean="0">
                <a:solidFill>
                  <a:srgbClr val="0070C0"/>
                </a:solidFill>
              </a:rPr>
              <a:t> </a:t>
            </a:r>
            <a:r>
              <a:rPr lang="hr-BA" sz="2000" dirty="0">
                <a:solidFill>
                  <a:srgbClr val="0070C0"/>
                </a:solidFill>
              </a:rPr>
              <a:t>(PM</a:t>
            </a:r>
            <a:r>
              <a:rPr lang="hr-BA" sz="2000" baseline="-25000" dirty="0">
                <a:solidFill>
                  <a:srgbClr val="0070C0"/>
                </a:solidFill>
              </a:rPr>
              <a:t>10</a:t>
            </a:r>
            <a:r>
              <a:rPr lang="hr-BA" sz="2000" dirty="0">
                <a:solidFill>
                  <a:srgbClr val="0070C0"/>
                </a:solidFill>
              </a:rPr>
              <a:t> </a:t>
            </a:r>
            <a:r>
              <a:rPr lang="hr-BA" sz="2000" dirty="0" err="1" smtClean="0">
                <a:solidFill>
                  <a:srgbClr val="0070C0"/>
                </a:solidFill>
              </a:rPr>
              <a:t>and</a:t>
            </a:r>
            <a:r>
              <a:rPr lang="hr-BA" sz="2000" dirty="0" smtClean="0">
                <a:solidFill>
                  <a:srgbClr val="0070C0"/>
                </a:solidFill>
              </a:rPr>
              <a:t> </a:t>
            </a:r>
            <a:r>
              <a:rPr lang="hr-BA" sz="2000" dirty="0">
                <a:solidFill>
                  <a:srgbClr val="0070C0"/>
                </a:solidFill>
              </a:rPr>
              <a:t>PM</a:t>
            </a:r>
            <a:r>
              <a:rPr lang="hr-BA" sz="2000" baseline="-25000" dirty="0">
                <a:solidFill>
                  <a:srgbClr val="0070C0"/>
                </a:solidFill>
              </a:rPr>
              <a:t>2,5</a:t>
            </a:r>
            <a:r>
              <a:rPr lang="hr-BA" sz="2000" dirty="0">
                <a:solidFill>
                  <a:srgbClr val="0070C0"/>
                </a:solidFill>
              </a:rPr>
              <a:t>), Pb, </a:t>
            </a:r>
            <a:r>
              <a:rPr lang="hr-BA" sz="2000" dirty="0" smtClean="0">
                <a:solidFill>
                  <a:srgbClr val="0070C0"/>
                </a:solidFill>
              </a:rPr>
              <a:t>benzene </a:t>
            </a:r>
            <a:r>
              <a:rPr lang="hr-BA" sz="2000" dirty="0" err="1" smtClean="0">
                <a:solidFill>
                  <a:srgbClr val="0070C0"/>
                </a:solidFill>
              </a:rPr>
              <a:t>and</a:t>
            </a:r>
            <a:r>
              <a:rPr lang="hr-BA" sz="2000" dirty="0" smtClean="0">
                <a:solidFill>
                  <a:srgbClr val="0070C0"/>
                </a:solidFill>
              </a:rPr>
              <a:t> CO </a:t>
            </a:r>
            <a:r>
              <a:rPr lang="hr-BA" sz="2000" dirty="0" err="1" smtClean="0">
                <a:solidFill>
                  <a:srgbClr val="0070C0"/>
                </a:solidFill>
              </a:rPr>
              <a:t>in</a:t>
            </a:r>
            <a:r>
              <a:rPr lang="hr-BA" sz="2000" dirty="0" smtClean="0">
                <a:solidFill>
                  <a:srgbClr val="0070C0"/>
                </a:solidFill>
              </a:rPr>
              <a:t> </a:t>
            </a:r>
            <a:r>
              <a:rPr lang="hr-BA" sz="2000" dirty="0" err="1" smtClean="0">
                <a:solidFill>
                  <a:srgbClr val="0070C0"/>
                </a:solidFill>
              </a:rPr>
              <a:t>air</a:t>
            </a:r>
            <a:endParaRPr lang="hr-BA" sz="2000" dirty="0" smtClean="0">
              <a:solidFill>
                <a:srgbClr val="0070C0"/>
              </a:solidFill>
            </a:endParaRPr>
          </a:p>
          <a:p>
            <a:pPr marL="514350" lvl="1" indent="-514350">
              <a:spcBef>
                <a:spcPct val="20000"/>
              </a:spcBef>
              <a:buAutoNum type="romanUcPeriod"/>
            </a:pPr>
            <a:r>
              <a:rPr lang="hr-BA" sz="2000" b="1" dirty="0" smtClean="0">
                <a:solidFill>
                  <a:srgbClr val="0070C0"/>
                </a:solidFill>
              </a:rPr>
              <a:t>Reference </a:t>
            </a:r>
            <a:r>
              <a:rPr lang="hr-BA" sz="2000" b="1" dirty="0" err="1" smtClean="0">
                <a:solidFill>
                  <a:srgbClr val="0070C0"/>
                </a:solidFill>
              </a:rPr>
              <a:t>methods</a:t>
            </a:r>
            <a:r>
              <a:rPr lang="hr-BA" sz="2000" b="1" dirty="0" smtClean="0">
                <a:solidFill>
                  <a:srgbClr val="0070C0"/>
                </a:solidFill>
              </a:rPr>
              <a:t> </a:t>
            </a:r>
            <a:r>
              <a:rPr lang="hr-BA" sz="2000" dirty="0" smtClean="0">
                <a:solidFill>
                  <a:srgbClr val="0070C0"/>
                </a:solidFill>
              </a:rPr>
              <a:t>for </a:t>
            </a:r>
            <a:r>
              <a:rPr lang="hr-BA" sz="2000" dirty="0" err="1" smtClean="0">
                <a:solidFill>
                  <a:srgbClr val="0070C0"/>
                </a:solidFill>
              </a:rPr>
              <a:t>assessing</a:t>
            </a:r>
            <a:r>
              <a:rPr lang="hr-BA" sz="2000" dirty="0" smtClean="0">
                <a:solidFill>
                  <a:srgbClr val="0070C0"/>
                </a:solidFill>
              </a:rPr>
              <a:t> </a:t>
            </a:r>
            <a:r>
              <a:rPr lang="hr-BA" sz="2000" dirty="0" err="1" smtClean="0">
                <a:solidFill>
                  <a:srgbClr val="0070C0"/>
                </a:solidFill>
              </a:rPr>
              <a:t>concentrations</a:t>
            </a:r>
            <a:r>
              <a:rPr lang="hr-BA" sz="2000" dirty="0" smtClean="0">
                <a:solidFill>
                  <a:srgbClr val="0070C0"/>
                </a:solidFill>
              </a:rPr>
              <a:t> </a:t>
            </a:r>
            <a:r>
              <a:rPr lang="hr-BA" sz="2000" dirty="0" err="1" smtClean="0">
                <a:solidFill>
                  <a:srgbClr val="0070C0"/>
                </a:solidFill>
              </a:rPr>
              <a:t>of</a:t>
            </a:r>
            <a:r>
              <a:rPr lang="hr-BA" sz="2000" dirty="0" smtClean="0">
                <a:solidFill>
                  <a:srgbClr val="0070C0"/>
                </a:solidFill>
              </a:rPr>
              <a:t> SO</a:t>
            </a:r>
            <a:r>
              <a:rPr lang="hr-BA" sz="2000" baseline="-25000" dirty="0" smtClean="0">
                <a:solidFill>
                  <a:srgbClr val="0070C0"/>
                </a:solidFill>
              </a:rPr>
              <a:t>2</a:t>
            </a:r>
            <a:r>
              <a:rPr lang="hr-BA" sz="2000" dirty="0">
                <a:solidFill>
                  <a:srgbClr val="0070C0"/>
                </a:solidFill>
              </a:rPr>
              <a:t>, NO</a:t>
            </a:r>
            <a:r>
              <a:rPr lang="hr-BA" sz="2000" baseline="-25000" dirty="0">
                <a:solidFill>
                  <a:srgbClr val="0070C0"/>
                </a:solidFill>
              </a:rPr>
              <a:t>2</a:t>
            </a:r>
            <a:r>
              <a:rPr lang="hr-BA" sz="2000" dirty="0">
                <a:solidFill>
                  <a:srgbClr val="0070C0"/>
                </a:solidFill>
              </a:rPr>
              <a:t> </a:t>
            </a:r>
            <a:r>
              <a:rPr lang="hr-BA" sz="2000" dirty="0" err="1" smtClean="0">
                <a:solidFill>
                  <a:srgbClr val="0070C0"/>
                </a:solidFill>
              </a:rPr>
              <a:t>and</a:t>
            </a:r>
            <a:r>
              <a:rPr lang="hr-BA" sz="2000" dirty="0" smtClean="0">
                <a:solidFill>
                  <a:srgbClr val="0070C0"/>
                </a:solidFill>
              </a:rPr>
              <a:t> NO</a:t>
            </a:r>
            <a:r>
              <a:rPr lang="hr-BA" sz="2000" baseline="-25000" dirty="0" smtClean="0">
                <a:solidFill>
                  <a:srgbClr val="0070C0"/>
                </a:solidFill>
              </a:rPr>
              <a:t>X</a:t>
            </a:r>
            <a:r>
              <a:rPr lang="hr-BA" sz="2000" dirty="0">
                <a:solidFill>
                  <a:srgbClr val="0070C0"/>
                </a:solidFill>
              </a:rPr>
              <a:t>, </a:t>
            </a:r>
            <a:r>
              <a:rPr lang="hr-BA" sz="2000" dirty="0" err="1" smtClean="0">
                <a:solidFill>
                  <a:srgbClr val="0070C0"/>
                </a:solidFill>
              </a:rPr>
              <a:t>particulate</a:t>
            </a:r>
            <a:r>
              <a:rPr lang="hr-BA" sz="2000" dirty="0" smtClean="0">
                <a:solidFill>
                  <a:srgbClr val="0070C0"/>
                </a:solidFill>
              </a:rPr>
              <a:t> </a:t>
            </a:r>
            <a:r>
              <a:rPr lang="hr-BA" sz="2000" dirty="0" err="1" smtClean="0">
                <a:solidFill>
                  <a:srgbClr val="0070C0"/>
                </a:solidFill>
              </a:rPr>
              <a:t>matters</a:t>
            </a:r>
            <a:r>
              <a:rPr lang="hr-BA" sz="2000" dirty="0" smtClean="0">
                <a:solidFill>
                  <a:srgbClr val="0070C0"/>
                </a:solidFill>
              </a:rPr>
              <a:t> </a:t>
            </a:r>
            <a:r>
              <a:rPr lang="hr-BA" sz="2000" dirty="0">
                <a:solidFill>
                  <a:srgbClr val="0070C0"/>
                </a:solidFill>
              </a:rPr>
              <a:t>(PM</a:t>
            </a:r>
            <a:r>
              <a:rPr lang="hr-BA" sz="2000" baseline="-25000" dirty="0">
                <a:solidFill>
                  <a:srgbClr val="0070C0"/>
                </a:solidFill>
              </a:rPr>
              <a:t>10</a:t>
            </a:r>
            <a:r>
              <a:rPr lang="hr-BA" sz="2000" dirty="0">
                <a:solidFill>
                  <a:srgbClr val="0070C0"/>
                </a:solidFill>
              </a:rPr>
              <a:t> </a:t>
            </a:r>
            <a:r>
              <a:rPr lang="hr-BA" sz="2000" dirty="0" err="1" smtClean="0">
                <a:solidFill>
                  <a:srgbClr val="0070C0"/>
                </a:solidFill>
              </a:rPr>
              <a:t>and</a:t>
            </a:r>
            <a:r>
              <a:rPr lang="hr-BA" sz="2000" dirty="0" smtClean="0">
                <a:solidFill>
                  <a:srgbClr val="0070C0"/>
                </a:solidFill>
              </a:rPr>
              <a:t> PM</a:t>
            </a:r>
            <a:r>
              <a:rPr lang="hr-BA" sz="2000" baseline="-25000" dirty="0" smtClean="0">
                <a:solidFill>
                  <a:srgbClr val="0070C0"/>
                </a:solidFill>
              </a:rPr>
              <a:t>2,5</a:t>
            </a:r>
            <a:r>
              <a:rPr lang="hr-BA" sz="2000" dirty="0">
                <a:solidFill>
                  <a:srgbClr val="0070C0"/>
                </a:solidFill>
              </a:rPr>
              <a:t>), Pb, </a:t>
            </a:r>
            <a:r>
              <a:rPr lang="hr-BA" sz="2000" dirty="0" smtClean="0">
                <a:solidFill>
                  <a:srgbClr val="0070C0"/>
                </a:solidFill>
              </a:rPr>
              <a:t>benzene </a:t>
            </a:r>
            <a:r>
              <a:rPr lang="hr-BA" sz="2000" dirty="0" err="1" smtClean="0">
                <a:solidFill>
                  <a:srgbClr val="0070C0"/>
                </a:solidFill>
              </a:rPr>
              <a:t>and</a:t>
            </a:r>
            <a:r>
              <a:rPr lang="hr-BA" sz="2000" dirty="0" smtClean="0">
                <a:solidFill>
                  <a:srgbClr val="0070C0"/>
                </a:solidFill>
              </a:rPr>
              <a:t> </a:t>
            </a:r>
            <a:r>
              <a:rPr lang="hr-BA" sz="2000" dirty="0">
                <a:solidFill>
                  <a:srgbClr val="0070C0"/>
                </a:solidFill>
              </a:rPr>
              <a:t>CO</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a:t>
            </a:r>
            <a:r>
              <a:rPr lang="hr-BA" sz="2000" dirty="0" err="1" smtClean="0">
                <a:solidFill>
                  <a:srgbClr val="0070C0"/>
                </a:solidFill>
              </a:rPr>
              <a:t>ground-level</a:t>
            </a:r>
            <a:r>
              <a:rPr lang="hr-BA" sz="2000" dirty="0" smtClean="0">
                <a:solidFill>
                  <a:srgbClr val="0070C0"/>
                </a:solidFill>
              </a:rPr>
              <a:t> ozone</a:t>
            </a: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401748102"/>
      </p:ext>
    </p:extLst>
  </p:cSld>
  <p:clrMapOvr>
    <a:overrideClrMapping bg1="lt1" tx1="dk1" bg2="lt2" tx2="dk2" accent1="accent1" accent2="accent2" accent3="accent3" accent4="accent4" accent5="accent5" accent6="accent6" hlink="hlink" folHlink="folHlink"/>
  </p:clrMapOvr>
  <p:transition spd="med">
    <p:fade thruBlk="1"/>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288686" y="460427"/>
            <a:ext cx="8686800" cy="663633"/>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REGULATIONS OF THE REPUBLIC OF CROATIA</a:t>
            </a: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91193" y="997527"/>
            <a:ext cx="8881786" cy="5570756"/>
          </a:xfrm>
          <a:prstGeom prst="rect">
            <a:avLst/>
          </a:prstGeom>
        </p:spPr>
        <p:txBody>
          <a:bodyPr wrap="square">
            <a:spAutoFit/>
          </a:bodyPr>
          <a:lstStyle/>
          <a:p>
            <a:pPr marL="0" lvl="1">
              <a:spcBef>
                <a:spcPct val="20000"/>
              </a:spcBef>
            </a:pPr>
            <a:r>
              <a:rPr lang="pl-PL" sz="2400" b="1" dirty="0" smtClean="0">
                <a:solidFill>
                  <a:srgbClr val="1F497D"/>
                </a:solidFill>
              </a:rPr>
              <a:t>Regulations of the Republic of Croatia from the field of air quality in the Republic of Croatia</a:t>
            </a:r>
          </a:p>
          <a:p>
            <a:pPr marL="342900" lvl="1" indent="-342900">
              <a:spcBef>
                <a:spcPct val="20000"/>
              </a:spcBef>
              <a:buFontTx/>
              <a:buChar char="-"/>
            </a:pPr>
            <a:r>
              <a:rPr lang="en-US" sz="2000" b="1" dirty="0" smtClean="0">
                <a:solidFill>
                  <a:srgbClr val="0070C0"/>
                </a:solidFill>
              </a:rPr>
              <a:t>Air Protection</a:t>
            </a:r>
            <a:r>
              <a:rPr lang="hr-HR" sz="2000" b="1" dirty="0" smtClean="0">
                <a:solidFill>
                  <a:srgbClr val="0070C0"/>
                </a:solidFill>
              </a:rPr>
              <a:t> </a:t>
            </a:r>
            <a:r>
              <a:rPr lang="hr-HR" sz="2000" b="1" dirty="0" err="1" smtClean="0">
                <a:solidFill>
                  <a:srgbClr val="0070C0"/>
                </a:solidFill>
              </a:rPr>
              <a:t>Act</a:t>
            </a:r>
            <a:r>
              <a:rPr lang="en-US" sz="2000" b="1" dirty="0" smtClean="0">
                <a:solidFill>
                  <a:srgbClr val="0070C0"/>
                </a:solidFill>
              </a:rPr>
              <a:t> </a:t>
            </a:r>
            <a:r>
              <a:rPr lang="en-US" sz="2000" b="1" dirty="0">
                <a:solidFill>
                  <a:srgbClr val="0070C0"/>
                </a:solidFill>
              </a:rPr>
              <a:t>(Official Gazette </a:t>
            </a:r>
            <a:r>
              <a:rPr lang="en-US" sz="2000" b="1" dirty="0" smtClean="0">
                <a:solidFill>
                  <a:srgbClr val="0070C0"/>
                </a:solidFill>
              </a:rPr>
              <a:t>130/11, 47/14, 61/17)</a:t>
            </a:r>
            <a:endParaRPr lang="en-US" sz="2000" b="1" dirty="0">
              <a:solidFill>
                <a:srgbClr val="0070C0"/>
              </a:solidFill>
            </a:endParaRPr>
          </a:p>
          <a:p>
            <a:pPr marL="342900" lvl="1" indent="-342900">
              <a:spcBef>
                <a:spcPct val="20000"/>
              </a:spcBef>
              <a:buFontTx/>
              <a:buChar char="-"/>
            </a:pPr>
            <a:r>
              <a:rPr lang="en-US" sz="2000" b="1" dirty="0">
                <a:solidFill>
                  <a:srgbClr val="0070C0"/>
                </a:solidFill>
              </a:rPr>
              <a:t>Ordinance on </a:t>
            </a:r>
            <a:r>
              <a:rPr lang="hr-HR" sz="2000" b="1" dirty="0" err="1" smtClean="0">
                <a:solidFill>
                  <a:srgbClr val="0070C0"/>
                </a:solidFill>
              </a:rPr>
              <a:t>the</a:t>
            </a:r>
            <a:r>
              <a:rPr lang="hr-HR" sz="2000" b="1" dirty="0" smtClean="0">
                <a:solidFill>
                  <a:srgbClr val="0070C0"/>
                </a:solidFill>
              </a:rPr>
              <a:t> </a:t>
            </a:r>
            <a:r>
              <a:rPr lang="en-US" sz="2000" b="1" dirty="0" smtClean="0">
                <a:solidFill>
                  <a:srgbClr val="0070C0"/>
                </a:solidFill>
              </a:rPr>
              <a:t>Air </a:t>
            </a:r>
            <a:r>
              <a:rPr lang="en-US" sz="2000" b="1" dirty="0">
                <a:solidFill>
                  <a:srgbClr val="0070C0"/>
                </a:solidFill>
              </a:rPr>
              <a:t>Quality Monitoring (Official Gazette 79/17)</a:t>
            </a:r>
          </a:p>
          <a:p>
            <a:pPr marL="342900" lvl="1" indent="-342900">
              <a:spcBef>
                <a:spcPct val="20000"/>
              </a:spcBef>
              <a:buFontTx/>
              <a:buChar char="-"/>
            </a:pPr>
            <a:r>
              <a:rPr lang="hr-HR" sz="2000" b="1" dirty="0" err="1" smtClean="0">
                <a:solidFill>
                  <a:srgbClr val="0070C0"/>
                </a:solidFill>
              </a:rPr>
              <a:t>Ordinance</a:t>
            </a:r>
            <a:r>
              <a:rPr lang="en-US" sz="2000" b="1" dirty="0" smtClean="0">
                <a:solidFill>
                  <a:srgbClr val="0070C0"/>
                </a:solidFill>
              </a:rPr>
              <a:t> </a:t>
            </a:r>
            <a:r>
              <a:rPr lang="en-US" sz="2000" b="1" dirty="0">
                <a:solidFill>
                  <a:srgbClr val="0070C0"/>
                </a:solidFill>
              </a:rPr>
              <a:t>on mutual </a:t>
            </a:r>
            <a:r>
              <a:rPr lang="hr-HR" sz="2000" b="1" dirty="0" err="1" smtClean="0">
                <a:solidFill>
                  <a:srgbClr val="0070C0"/>
                </a:solidFill>
              </a:rPr>
              <a:t>information</a:t>
            </a:r>
            <a:r>
              <a:rPr lang="hr-HR" sz="2000" b="1" dirty="0" smtClean="0">
                <a:solidFill>
                  <a:srgbClr val="0070C0"/>
                </a:solidFill>
              </a:rPr>
              <a:t> </a:t>
            </a:r>
            <a:r>
              <a:rPr lang="en-US" sz="2000" b="1" dirty="0" smtClean="0">
                <a:solidFill>
                  <a:srgbClr val="0070C0"/>
                </a:solidFill>
              </a:rPr>
              <a:t>exchange and </a:t>
            </a:r>
            <a:r>
              <a:rPr lang="en-US" sz="2000" b="1" dirty="0">
                <a:solidFill>
                  <a:srgbClr val="0070C0"/>
                </a:solidFill>
              </a:rPr>
              <a:t>reporting on air quality and obligations for implementation of </a:t>
            </a:r>
            <a:r>
              <a:rPr lang="en-US" sz="2000" b="1" dirty="0" smtClean="0">
                <a:solidFill>
                  <a:srgbClr val="0070C0"/>
                </a:solidFill>
              </a:rPr>
              <a:t>Commission</a:t>
            </a:r>
            <a:r>
              <a:rPr lang="hr-HR" sz="2000" b="1" dirty="0" smtClean="0">
                <a:solidFill>
                  <a:srgbClr val="0070C0"/>
                </a:solidFill>
              </a:rPr>
              <a:t>’s</a:t>
            </a:r>
            <a:r>
              <a:rPr lang="en-US" sz="2000" b="1" dirty="0" smtClean="0">
                <a:solidFill>
                  <a:srgbClr val="0070C0"/>
                </a:solidFill>
              </a:rPr>
              <a:t> </a:t>
            </a:r>
            <a:r>
              <a:rPr lang="en-US" sz="2000" b="1" dirty="0">
                <a:solidFill>
                  <a:srgbClr val="0070C0"/>
                </a:solidFill>
              </a:rPr>
              <a:t>Decision 2011/850 / EU (Official Gazette 3/16)</a:t>
            </a:r>
          </a:p>
          <a:p>
            <a:pPr marL="342900" lvl="1" indent="-342900">
              <a:spcBef>
                <a:spcPct val="20000"/>
              </a:spcBef>
              <a:buFontTx/>
              <a:buChar char="-"/>
            </a:pPr>
            <a:r>
              <a:rPr lang="en-US" sz="2000" b="1" dirty="0">
                <a:solidFill>
                  <a:srgbClr val="0070C0"/>
                </a:solidFill>
              </a:rPr>
              <a:t>Regulation on the level of pollutants in the air (Official Gazette 117/12, 84/17)</a:t>
            </a:r>
          </a:p>
          <a:p>
            <a:pPr marL="342900" lvl="1" indent="-342900">
              <a:spcBef>
                <a:spcPct val="20000"/>
              </a:spcBef>
              <a:buFontTx/>
              <a:buChar char="-"/>
            </a:pPr>
            <a:r>
              <a:rPr lang="en-US" sz="2000" b="1" dirty="0">
                <a:solidFill>
                  <a:srgbClr val="0070C0"/>
                </a:solidFill>
              </a:rPr>
              <a:t>Regulation on the Determination of Areas and Agglomerations by Levels of Air Pollution on the Territory of the Republic of Croatia (Official Gazette 1/14)</a:t>
            </a:r>
          </a:p>
          <a:p>
            <a:pPr marL="342900" lvl="1" indent="-342900">
              <a:spcBef>
                <a:spcPct val="20000"/>
              </a:spcBef>
              <a:buFontTx/>
              <a:buChar char="-"/>
            </a:pPr>
            <a:r>
              <a:rPr lang="en-US" sz="2000" b="1" dirty="0">
                <a:solidFill>
                  <a:srgbClr val="0070C0"/>
                </a:solidFill>
              </a:rPr>
              <a:t>Regulation on the establishment of a list of </a:t>
            </a:r>
            <a:r>
              <a:rPr lang="hr-HR" sz="2000" b="1" dirty="0" err="1" smtClean="0">
                <a:solidFill>
                  <a:srgbClr val="0070C0"/>
                </a:solidFill>
              </a:rPr>
              <a:t>measurement</a:t>
            </a:r>
            <a:r>
              <a:rPr lang="en-US" sz="2000" b="1" dirty="0" smtClean="0">
                <a:solidFill>
                  <a:srgbClr val="0070C0"/>
                </a:solidFill>
              </a:rPr>
              <a:t> </a:t>
            </a:r>
            <a:r>
              <a:rPr lang="en-US" sz="2000" b="1" dirty="0">
                <a:solidFill>
                  <a:srgbClr val="0070C0"/>
                </a:solidFill>
              </a:rPr>
              <a:t>points for </a:t>
            </a:r>
            <a:r>
              <a:rPr lang="en-US" sz="2000" b="1" dirty="0" smtClean="0">
                <a:solidFill>
                  <a:srgbClr val="0070C0"/>
                </a:solidFill>
              </a:rPr>
              <a:t>concentration</a:t>
            </a:r>
            <a:r>
              <a:rPr lang="hr-HR" sz="2000" b="1" dirty="0" smtClean="0">
                <a:solidFill>
                  <a:srgbClr val="0070C0"/>
                </a:solidFill>
              </a:rPr>
              <a:t> monitoring</a:t>
            </a:r>
            <a:r>
              <a:rPr lang="en-US" sz="2000" b="1" dirty="0" smtClean="0">
                <a:solidFill>
                  <a:srgbClr val="0070C0"/>
                </a:solidFill>
              </a:rPr>
              <a:t> </a:t>
            </a:r>
            <a:r>
              <a:rPr lang="en-US" sz="2000" b="1" dirty="0">
                <a:solidFill>
                  <a:srgbClr val="0070C0"/>
                </a:solidFill>
              </a:rPr>
              <a:t>of certain pollutants in the air and the location of </a:t>
            </a:r>
            <a:r>
              <a:rPr lang="hr-HR" sz="2000" b="1" dirty="0" smtClean="0">
                <a:solidFill>
                  <a:srgbClr val="0070C0"/>
                </a:solidFill>
              </a:rPr>
              <a:t>monitoring </a:t>
            </a:r>
            <a:r>
              <a:rPr lang="en-US" sz="2000" b="1" dirty="0" smtClean="0">
                <a:solidFill>
                  <a:srgbClr val="0070C0"/>
                </a:solidFill>
              </a:rPr>
              <a:t>stations </a:t>
            </a:r>
            <a:r>
              <a:rPr lang="en-US" sz="2000" b="1" dirty="0">
                <a:solidFill>
                  <a:srgbClr val="0070C0"/>
                </a:solidFill>
              </a:rPr>
              <a:t>in the national network for the continuous air quality monitoring </a:t>
            </a:r>
            <a:r>
              <a:rPr lang="en-US" sz="2000" b="1" dirty="0" smtClean="0">
                <a:solidFill>
                  <a:srgbClr val="0070C0"/>
                </a:solidFill>
              </a:rPr>
              <a:t>(</a:t>
            </a:r>
            <a:r>
              <a:rPr lang="en-US" sz="2000" b="1" dirty="0">
                <a:solidFill>
                  <a:srgbClr val="0070C0"/>
                </a:solidFill>
              </a:rPr>
              <a:t>Official Gazette 65/16)</a:t>
            </a:r>
          </a:p>
          <a:p>
            <a:pPr marL="342900" lvl="1" indent="-342900">
              <a:spcBef>
                <a:spcPct val="20000"/>
              </a:spcBef>
              <a:buFontTx/>
              <a:buChar char="-"/>
            </a:pPr>
            <a:r>
              <a:rPr lang="en-US" sz="2000" b="1" dirty="0" smtClean="0">
                <a:solidFill>
                  <a:srgbClr val="0070C0"/>
                </a:solidFill>
              </a:rPr>
              <a:t>Monitoring </a:t>
            </a:r>
            <a:r>
              <a:rPr lang="en-US" sz="2000" b="1" dirty="0">
                <a:solidFill>
                  <a:srgbClr val="0070C0"/>
                </a:solidFill>
              </a:rPr>
              <a:t>Program for </a:t>
            </a:r>
            <a:r>
              <a:rPr lang="hr-HR" sz="2000" b="1" dirty="0" smtClean="0">
                <a:solidFill>
                  <a:srgbClr val="0070C0"/>
                </a:solidFill>
              </a:rPr>
              <a:t>Air </a:t>
            </a:r>
            <a:r>
              <a:rPr lang="hr-HR" sz="2000" b="1" dirty="0" err="1" smtClean="0">
                <a:solidFill>
                  <a:srgbClr val="0070C0"/>
                </a:solidFill>
              </a:rPr>
              <a:t>Pollution</a:t>
            </a:r>
            <a:r>
              <a:rPr lang="hr-HR" sz="2000" b="1" dirty="0" smtClean="0">
                <a:solidFill>
                  <a:srgbClr val="0070C0"/>
                </a:solidFill>
              </a:rPr>
              <a:t> </a:t>
            </a:r>
            <a:r>
              <a:rPr lang="hr-HR" sz="2000" b="1" dirty="0" err="1" smtClean="0">
                <a:solidFill>
                  <a:srgbClr val="0070C0"/>
                </a:solidFill>
              </a:rPr>
              <a:t>in</a:t>
            </a:r>
            <a:r>
              <a:rPr lang="hr-HR" sz="2000" b="1" dirty="0" smtClean="0">
                <a:solidFill>
                  <a:srgbClr val="0070C0"/>
                </a:solidFill>
              </a:rPr>
              <a:t> </a:t>
            </a:r>
            <a:r>
              <a:rPr lang="hr-HR" sz="2000" b="1" dirty="0" err="1" smtClean="0">
                <a:solidFill>
                  <a:srgbClr val="0070C0"/>
                </a:solidFill>
              </a:rPr>
              <a:t>the</a:t>
            </a:r>
            <a:r>
              <a:rPr lang="hr-HR" sz="2000" b="1" dirty="0" smtClean="0">
                <a:solidFill>
                  <a:srgbClr val="0070C0"/>
                </a:solidFill>
              </a:rPr>
              <a:t> </a:t>
            </a:r>
            <a:r>
              <a:rPr lang="hr-HR" sz="2000" b="1" dirty="0" err="1" smtClean="0">
                <a:solidFill>
                  <a:srgbClr val="0070C0"/>
                </a:solidFill>
              </a:rPr>
              <a:t>national</a:t>
            </a:r>
            <a:r>
              <a:rPr lang="hr-HR" sz="2000" b="1" dirty="0" smtClean="0">
                <a:solidFill>
                  <a:srgbClr val="0070C0"/>
                </a:solidFill>
              </a:rPr>
              <a:t> network for </a:t>
            </a:r>
            <a:r>
              <a:rPr lang="hr-HR" sz="2000" b="1" dirty="0" err="1" smtClean="0">
                <a:solidFill>
                  <a:srgbClr val="0070C0"/>
                </a:solidFill>
              </a:rPr>
              <a:t>permanent</a:t>
            </a:r>
            <a:r>
              <a:rPr lang="hr-HR" sz="2000" b="1" dirty="0" smtClean="0">
                <a:solidFill>
                  <a:srgbClr val="0070C0"/>
                </a:solidFill>
              </a:rPr>
              <a:t> </a:t>
            </a:r>
            <a:r>
              <a:rPr lang="hr-HR" sz="2000" b="1" dirty="0" err="1" smtClean="0">
                <a:solidFill>
                  <a:srgbClr val="0070C0"/>
                </a:solidFill>
              </a:rPr>
              <a:t>air</a:t>
            </a:r>
            <a:r>
              <a:rPr lang="hr-HR" sz="2000" b="1" dirty="0" smtClean="0">
                <a:solidFill>
                  <a:srgbClr val="0070C0"/>
                </a:solidFill>
              </a:rPr>
              <a:t> </a:t>
            </a:r>
            <a:r>
              <a:rPr lang="hr-HR" sz="2000" b="1" dirty="0" err="1" smtClean="0">
                <a:solidFill>
                  <a:srgbClr val="0070C0"/>
                </a:solidFill>
              </a:rPr>
              <a:t>quality</a:t>
            </a:r>
            <a:r>
              <a:rPr lang="hr-HR" sz="2000" b="1" dirty="0" smtClean="0">
                <a:solidFill>
                  <a:srgbClr val="0070C0"/>
                </a:solidFill>
              </a:rPr>
              <a:t> monitoring </a:t>
            </a:r>
            <a:r>
              <a:rPr lang="en-US" sz="2000" b="1" dirty="0" smtClean="0">
                <a:solidFill>
                  <a:srgbClr val="0070C0"/>
                </a:solidFill>
              </a:rPr>
              <a:t>(Official </a:t>
            </a:r>
            <a:r>
              <a:rPr lang="en-US" sz="2000" b="1" dirty="0">
                <a:solidFill>
                  <a:srgbClr val="0070C0"/>
                </a:solidFill>
              </a:rPr>
              <a:t>Gazette 73/16</a:t>
            </a:r>
            <a:r>
              <a:rPr lang="en-US" sz="2000" b="1" dirty="0" smtClean="0">
                <a:solidFill>
                  <a:srgbClr val="0070C0"/>
                </a:solidFill>
              </a:rPr>
              <a:t>)</a:t>
            </a:r>
            <a:endParaRPr lang="hr-BA"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753968397"/>
      </p:ext>
    </p:extLst>
  </p:cSld>
  <p:clrMapOvr>
    <a:masterClrMapping/>
  </p:clrMapOvr>
  <p:transition spd="med">
    <p:fade thruBlk="1"/>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EU REGULATIONS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83127" y="1072343"/>
            <a:ext cx="8939975" cy="5262979"/>
          </a:xfrm>
          <a:prstGeom prst="rect">
            <a:avLst/>
          </a:prstGeom>
        </p:spPr>
        <p:txBody>
          <a:bodyPr wrap="square">
            <a:spAutoFit/>
          </a:bodyPr>
          <a:lstStyle/>
          <a:p>
            <a:pPr marL="514350" lvl="1" indent="-514350">
              <a:spcBef>
                <a:spcPct val="20000"/>
              </a:spcBef>
              <a:buFont typeface="+mj-lt"/>
              <a:buAutoNum type="romanUcPeriod" startAt="7"/>
            </a:pPr>
            <a:r>
              <a:rPr lang="hr-BA" sz="2000" b="1" dirty="0" smtClean="0">
                <a:solidFill>
                  <a:srgbClr val="0070C0"/>
                </a:solidFill>
              </a:rPr>
              <a:t>TARGET VALUES AND LONG-TERM GOALS FOR GROUND-LEVEL OZONE </a:t>
            </a:r>
          </a:p>
          <a:p>
            <a:pPr marL="514350" lvl="1" indent="-514350">
              <a:spcBef>
                <a:spcPct val="20000"/>
              </a:spcBef>
              <a:buFont typeface="+mj-lt"/>
              <a:buAutoNum type="romanUcPeriod" startAt="7"/>
            </a:pPr>
            <a:r>
              <a:rPr lang="hr-BA" sz="2000" b="1" dirty="0" err="1" smtClean="0">
                <a:solidFill>
                  <a:srgbClr val="0070C0"/>
                </a:solidFill>
              </a:rPr>
              <a:t>Criteria</a:t>
            </a:r>
            <a:r>
              <a:rPr lang="hr-BA" sz="2000" b="1" dirty="0" smtClean="0">
                <a:solidFill>
                  <a:srgbClr val="0070C0"/>
                </a:solidFill>
              </a:rPr>
              <a:t> for </a:t>
            </a:r>
            <a:r>
              <a:rPr lang="hr-BA" sz="2000" b="1" dirty="0" err="1" smtClean="0">
                <a:solidFill>
                  <a:srgbClr val="0070C0"/>
                </a:solidFill>
              </a:rPr>
              <a:t>classification</a:t>
            </a:r>
            <a:r>
              <a:rPr lang="hr-BA" sz="2000" b="1" dirty="0" smtClean="0">
                <a:solidFill>
                  <a:srgbClr val="0070C0"/>
                </a:solidFill>
              </a:rPr>
              <a:t> </a:t>
            </a:r>
            <a:r>
              <a:rPr lang="hr-BA" sz="2000" b="1" dirty="0" err="1" smtClean="0">
                <a:solidFill>
                  <a:srgbClr val="0070C0"/>
                </a:solidFill>
              </a:rPr>
              <a:t>and</a:t>
            </a:r>
            <a:r>
              <a:rPr lang="hr-BA" sz="2000" b="1" dirty="0" smtClean="0">
                <a:solidFill>
                  <a:srgbClr val="0070C0"/>
                </a:solidFill>
              </a:rPr>
              <a:t> </a:t>
            </a:r>
            <a:r>
              <a:rPr lang="hr-BA" sz="2000" b="1" dirty="0" err="1" smtClean="0">
                <a:solidFill>
                  <a:srgbClr val="0070C0"/>
                </a:solidFill>
              </a:rPr>
              <a:t>setting</a:t>
            </a:r>
            <a:r>
              <a:rPr lang="hr-BA" sz="2000" b="1" dirty="0" smtClean="0">
                <a:solidFill>
                  <a:srgbClr val="0070C0"/>
                </a:solidFill>
              </a:rPr>
              <a:t> </a:t>
            </a:r>
            <a:r>
              <a:rPr lang="hr-BA" sz="2000" b="1" dirty="0" err="1" smtClean="0">
                <a:solidFill>
                  <a:srgbClr val="0070C0"/>
                </a:solidFill>
              </a:rPr>
              <a:t>up</a:t>
            </a:r>
            <a:r>
              <a:rPr lang="hr-BA" sz="2000" b="1" dirty="0" smtClean="0">
                <a:solidFill>
                  <a:srgbClr val="0070C0"/>
                </a:solidFill>
              </a:rPr>
              <a:t> </a:t>
            </a:r>
            <a:r>
              <a:rPr lang="hr-BA" sz="2000" b="1" dirty="0" err="1" smtClean="0">
                <a:solidFill>
                  <a:srgbClr val="0070C0"/>
                </a:solidFill>
              </a:rPr>
              <a:t>sampling</a:t>
            </a:r>
            <a:r>
              <a:rPr lang="hr-BA" sz="2000" b="1" dirty="0" smtClean="0">
                <a:solidFill>
                  <a:srgbClr val="0070C0"/>
                </a:solidFill>
              </a:rPr>
              <a:t> </a:t>
            </a:r>
            <a:r>
              <a:rPr lang="hr-BA" sz="2000" b="1" dirty="0" err="1" smtClean="0">
                <a:solidFill>
                  <a:srgbClr val="0070C0"/>
                </a:solidFill>
              </a:rPr>
              <a:t>points</a:t>
            </a:r>
            <a:r>
              <a:rPr lang="hr-BA" sz="2000" b="1" dirty="0" smtClean="0">
                <a:solidFill>
                  <a:srgbClr val="0070C0"/>
                </a:solidFill>
              </a:rPr>
              <a:t> for </a:t>
            </a:r>
            <a:r>
              <a:rPr lang="hr-BA" sz="2000" b="1" dirty="0" err="1" smtClean="0">
                <a:solidFill>
                  <a:srgbClr val="0070C0"/>
                </a:solidFill>
              </a:rPr>
              <a:t>assessing</a:t>
            </a:r>
            <a:r>
              <a:rPr lang="hr-BA" sz="2000" b="1" dirty="0" smtClean="0">
                <a:solidFill>
                  <a:srgbClr val="0070C0"/>
                </a:solidFill>
              </a:rPr>
              <a:t> </a:t>
            </a:r>
            <a:r>
              <a:rPr lang="hr-BA" sz="2000" b="1" dirty="0" err="1" smtClean="0">
                <a:solidFill>
                  <a:srgbClr val="0070C0"/>
                </a:solidFill>
              </a:rPr>
              <a:t>ground-level</a:t>
            </a:r>
            <a:r>
              <a:rPr lang="hr-BA" sz="2000" b="1" dirty="0" smtClean="0">
                <a:solidFill>
                  <a:srgbClr val="0070C0"/>
                </a:solidFill>
              </a:rPr>
              <a:t> </a:t>
            </a:r>
            <a:r>
              <a:rPr lang="hr-BA" sz="2000" b="1" dirty="0" err="1" smtClean="0">
                <a:solidFill>
                  <a:srgbClr val="0070C0"/>
                </a:solidFill>
              </a:rPr>
              <a:t>concentrations</a:t>
            </a:r>
            <a:endParaRPr lang="hr-BA" sz="2000" b="1" dirty="0" smtClean="0">
              <a:solidFill>
                <a:srgbClr val="0070C0"/>
              </a:solidFill>
            </a:endParaRPr>
          </a:p>
          <a:p>
            <a:pPr marL="514350" lvl="1" indent="-514350">
              <a:spcBef>
                <a:spcPct val="20000"/>
              </a:spcBef>
              <a:buFont typeface="+mj-lt"/>
              <a:buAutoNum type="romanUcPeriod" startAt="7"/>
            </a:pPr>
            <a:r>
              <a:rPr lang="hr-BA" sz="2000" b="1" dirty="0" err="1" smtClean="0">
                <a:solidFill>
                  <a:srgbClr val="0070C0"/>
                </a:solidFill>
              </a:rPr>
              <a:t>Criteria</a:t>
            </a:r>
            <a:r>
              <a:rPr lang="hr-BA" sz="2000" b="1" dirty="0" smtClean="0">
                <a:solidFill>
                  <a:srgbClr val="0070C0"/>
                </a:solidFill>
              </a:rPr>
              <a:t> for </a:t>
            </a:r>
            <a:r>
              <a:rPr lang="hr-BA" sz="2000" b="1" dirty="0" err="1" smtClean="0">
                <a:solidFill>
                  <a:srgbClr val="0070C0"/>
                </a:solidFill>
              </a:rPr>
              <a:t>determining</a:t>
            </a:r>
            <a:r>
              <a:rPr lang="hr-BA" sz="2000" b="1" dirty="0" smtClean="0">
                <a:solidFill>
                  <a:srgbClr val="0070C0"/>
                </a:solidFill>
              </a:rPr>
              <a:t> </a:t>
            </a:r>
            <a:r>
              <a:rPr lang="hr-BA" sz="2000" b="1" dirty="0" err="1" smtClean="0">
                <a:solidFill>
                  <a:srgbClr val="0070C0"/>
                </a:solidFill>
              </a:rPr>
              <a:t>the</a:t>
            </a:r>
            <a:r>
              <a:rPr lang="hr-BA" sz="2000" b="1" dirty="0" smtClean="0">
                <a:solidFill>
                  <a:srgbClr val="0070C0"/>
                </a:solidFill>
              </a:rPr>
              <a:t> </a:t>
            </a:r>
            <a:r>
              <a:rPr lang="hr-BA" sz="2000" b="1" dirty="0" err="1" smtClean="0">
                <a:solidFill>
                  <a:srgbClr val="0070C0"/>
                </a:solidFill>
              </a:rPr>
              <a:t>smallest</a:t>
            </a:r>
            <a:r>
              <a:rPr lang="hr-BA" sz="2000" b="1" dirty="0" smtClean="0">
                <a:solidFill>
                  <a:srgbClr val="0070C0"/>
                </a:solidFill>
              </a:rPr>
              <a:t> </a:t>
            </a:r>
            <a:r>
              <a:rPr lang="hr-BA" sz="2000" b="1" dirty="0" err="1" smtClean="0">
                <a:solidFill>
                  <a:srgbClr val="0070C0"/>
                </a:solidFill>
              </a:rPr>
              <a:t>numbers</a:t>
            </a:r>
            <a:r>
              <a:rPr lang="hr-BA" sz="2000" b="1" dirty="0" smtClean="0">
                <a:solidFill>
                  <a:srgbClr val="0070C0"/>
                </a:solidFill>
              </a:rPr>
              <a:t> </a:t>
            </a:r>
            <a:r>
              <a:rPr lang="hr-BA" sz="2000" b="1" dirty="0" err="1" smtClean="0">
                <a:solidFill>
                  <a:srgbClr val="0070C0"/>
                </a:solidFill>
              </a:rPr>
              <a:t>of</a:t>
            </a:r>
            <a:r>
              <a:rPr lang="hr-BA" sz="2000" b="1" dirty="0" smtClean="0">
                <a:solidFill>
                  <a:srgbClr val="0070C0"/>
                </a:solidFill>
              </a:rPr>
              <a:t> </a:t>
            </a:r>
            <a:r>
              <a:rPr lang="hr-BA" sz="2000" b="1" dirty="0" err="1" smtClean="0">
                <a:solidFill>
                  <a:srgbClr val="0070C0"/>
                </a:solidFill>
              </a:rPr>
              <a:t>sampling</a:t>
            </a:r>
            <a:r>
              <a:rPr lang="hr-BA" sz="2000" b="1" dirty="0" smtClean="0">
                <a:solidFill>
                  <a:srgbClr val="0070C0"/>
                </a:solidFill>
              </a:rPr>
              <a:t> </a:t>
            </a:r>
            <a:r>
              <a:rPr lang="hr-BA" sz="2000" b="1" dirty="0" err="1" smtClean="0">
                <a:solidFill>
                  <a:srgbClr val="0070C0"/>
                </a:solidFill>
              </a:rPr>
              <a:t>points</a:t>
            </a:r>
            <a:r>
              <a:rPr lang="hr-BA" sz="2000" b="1" dirty="0" smtClean="0">
                <a:solidFill>
                  <a:srgbClr val="0070C0"/>
                </a:solidFill>
              </a:rPr>
              <a:t> for </a:t>
            </a:r>
            <a:r>
              <a:rPr lang="hr-BA" sz="2000" b="1" dirty="0" err="1" smtClean="0">
                <a:solidFill>
                  <a:srgbClr val="0070C0"/>
                </a:solidFill>
              </a:rPr>
              <a:t>measuring</a:t>
            </a:r>
            <a:r>
              <a:rPr lang="hr-BA" sz="2000" b="1" dirty="0" smtClean="0">
                <a:solidFill>
                  <a:srgbClr val="0070C0"/>
                </a:solidFill>
              </a:rPr>
              <a:t> </a:t>
            </a:r>
            <a:r>
              <a:rPr lang="hr-BA" sz="2000" b="1" dirty="0" err="1" smtClean="0">
                <a:solidFill>
                  <a:srgbClr val="0070C0"/>
                </a:solidFill>
              </a:rPr>
              <a:t>ground-level</a:t>
            </a:r>
            <a:r>
              <a:rPr lang="hr-BA" sz="2000" b="1" dirty="0" smtClean="0">
                <a:solidFill>
                  <a:srgbClr val="0070C0"/>
                </a:solidFill>
              </a:rPr>
              <a:t> ozone </a:t>
            </a:r>
            <a:r>
              <a:rPr lang="hr-BA" sz="2000" b="1" dirty="0" err="1" smtClean="0">
                <a:solidFill>
                  <a:srgbClr val="0070C0"/>
                </a:solidFill>
              </a:rPr>
              <a:t>concentrations</a:t>
            </a:r>
            <a:r>
              <a:rPr lang="hr-BA" sz="2000" b="1" dirty="0" smtClean="0">
                <a:solidFill>
                  <a:srgbClr val="0070C0"/>
                </a:solidFill>
              </a:rPr>
              <a:t> at </a:t>
            </a:r>
            <a:r>
              <a:rPr lang="hr-BA" sz="2000" b="1" dirty="0" err="1" smtClean="0">
                <a:solidFill>
                  <a:srgbClr val="0070C0"/>
                </a:solidFill>
              </a:rPr>
              <a:t>permanent</a:t>
            </a:r>
            <a:r>
              <a:rPr lang="hr-BA" sz="2000" b="1" dirty="0" smtClean="0">
                <a:solidFill>
                  <a:srgbClr val="0070C0"/>
                </a:solidFill>
              </a:rPr>
              <a:t> </a:t>
            </a:r>
            <a:r>
              <a:rPr lang="hr-BA" sz="2000" b="1" dirty="0" err="1" smtClean="0">
                <a:solidFill>
                  <a:srgbClr val="0070C0"/>
                </a:solidFill>
              </a:rPr>
              <a:t>measurement</a:t>
            </a:r>
            <a:r>
              <a:rPr lang="hr-BA" sz="2000" b="1" dirty="0" smtClean="0">
                <a:solidFill>
                  <a:srgbClr val="0070C0"/>
                </a:solidFill>
              </a:rPr>
              <a:t> </a:t>
            </a:r>
            <a:r>
              <a:rPr lang="hr-BA" sz="2000" b="1" dirty="0" err="1" smtClean="0">
                <a:solidFill>
                  <a:srgbClr val="0070C0"/>
                </a:solidFill>
              </a:rPr>
              <a:t>point</a:t>
            </a:r>
            <a:endParaRPr lang="hr-BA" sz="2000" b="1" dirty="0" smtClean="0">
              <a:solidFill>
                <a:srgbClr val="0070C0"/>
              </a:solidFill>
            </a:endParaRPr>
          </a:p>
          <a:p>
            <a:pPr marL="514350" lvl="1" indent="-514350">
              <a:spcBef>
                <a:spcPct val="20000"/>
              </a:spcBef>
              <a:buFont typeface="+mj-lt"/>
              <a:buAutoNum type="romanUcPeriod" startAt="7"/>
            </a:pPr>
            <a:r>
              <a:rPr lang="hr-BA" sz="2000" b="1" dirty="0" smtClean="0">
                <a:solidFill>
                  <a:srgbClr val="0070C0"/>
                </a:solidFill>
              </a:rPr>
              <a:t>MEASURING GROUND-LEVEL OZONE PRECURSORS </a:t>
            </a:r>
          </a:p>
          <a:p>
            <a:pPr marL="514350" lvl="1" indent="-514350">
              <a:spcBef>
                <a:spcPct val="20000"/>
              </a:spcBef>
              <a:buFont typeface="+mj-lt"/>
              <a:buAutoNum type="romanUcPeriod" startAt="7"/>
            </a:pPr>
            <a:r>
              <a:rPr lang="hr-BA" sz="2000" b="1" dirty="0" smtClean="0">
                <a:solidFill>
                  <a:srgbClr val="0070C0"/>
                </a:solidFill>
              </a:rPr>
              <a:t>THRESHOLD VALUES FOR HUMAN HEALTH PROTECTION </a:t>
            </a:r>
          </a:p>
          <a:p>
            <a:pPr marL="514350" lvl="1" indent="-514350">
              <a:spcBef>
                <a:spcPct val="20000"/>
              </a:spcBef>
              <a:buFont typeface="+mj-lt"/>
              <a:buAutoNum type="romanUcPeriod" startAt="7"/>
            </a:pPr>
            <a:r>
              <a:rPr lang="hr-BA" sz="2000" b="1" dirty="0">
                <a:solidFill>
                  <a:srgbClr val="0070C0"/>
                </a:solidFill>
              </a:rPr>
              <a:t>WARNING AND </a:t>
            </a:r>
            <a:r>
              <a:rPr lang="hr-BA" sz="2000" b="1" dirty="0" smtClean="0">
                <a:solidFill>
                  <a:srgbClr val="0070C0"/>
                </a:solidFill>
              </a:rPr>
              <a:t>PRECAUTIONS THRESHOLDS</a:t>
            </a:r>
          </a:p>
          <a:p>
            <a:pPr marL="514350" lvl="1" indent="-514350">
              <a:spcBef>
                <a:spcPct val="20000"/>
              </a:spcBef>
              <a:buFont typeface="+mj-lt"/>
              <a:buAutoNum type="romanUcPeriod" startAt="7"/>
            </a:pPr>
            <a:r>
              <a:rPr lang="en-US" sz="2000" b="1" dirty="0">
                <a:solidFill>
                  <a:srgbClr val="0070C0"/>
                </a:solidFill>
              </a:rPr>
              <a:t>CRITICAL LEVELS FOR VEGETATION </a:t>
            </a:r>
            <a:r>
              <a:rPr lang="en-US" sz="2000" b="1" dirty="0" smtClean="0">
                <a:solidFill>
                  <a:srgbClr val="0070C0"/>
                </a:solidFill>
              </a:rPr>
              <a:t>PROTECTION</a:t>
            </a:r>
            <a:endParaRPr lang="hr-HR" sz="2000" b="1" dirty="0" smtClean="0">
              <a:solidFill>
                <a:srgbClr val="0070C0"/>
              </a:solidFill>
            </a:endParaRPr>
          </a:p>
          <a:p>
            <a:pPr marL="514350" lvl="1" indent="-514350">
              <a:spcBef>
                <a:spcPct val="20000"/>
              </a:spcBef>
              <a:buFont typeface="+mj-lt"/>
              <a:buAutoNum type="romanUcPeriod" startAt="7"/>
            </a:pPr>
            <a:r>
              <a:rPr lang="en-US" sz="2000" b="1" dirty="0">
                <a:solidFill>
                  <a:srgbClr val="0070C0"/>
                </a:solidFill>
              </a:rPr>
              <a:t>TARGET REDUCTION OF </a:t>
            </a:r>
            <a:r>
              <a:rPr lang="hr-HR" sz="2000" b="1" dirty="0" smtClean="0">
                <a:solidFill>
                  <a:srgbClr val="0070C0"/>
                </a:solidFill>
              </a:rPr>
              <a:t>EXPOSURE AT </a:t>
            </a:r>
            <a:r>
              <a:rPr lang="en-US" sz="2000" b="1" dirty="0" smtClean="0">
                <a:solidFill>
                  <a:srgbClr val="0070C0"/>
                </a:solidFill>
              </a:rPr>
              <a:t>NATIONAL </a:t>
            </a:r>
            <a:r>
              <a:rPr lang="hr-HR" sz="2000" b="1" dirty="0" smtClean="0">
                <a:solidFill>
                  <a:srgbClr val="0070C0"/>
                </a:solidFill>
              </a:rPr>
              <a:t>LEVEL</a:t>
            </a:r>
            <a:r>
              <a:rPr lang="en-US" sz="2000" b="1" dirty="0" smtClean="0">
                <a:solidFill>
                  <a:srgbClr val="0070C0"/>
                </a:solidFill>
              </a:rPr>
              <a:t>, </a:t>
            </a:r>
            <a:r>
              <a:rPr lang="en-US" sz="2000" b="1" dirty="0">
                <a:solidFill>
                  <a:srgbClr val="0070C0"/>
                </a:solidFill>
              </a:rPr>
              <a:t>TARGET VALUE AND </a:t>
            </a:r>
            <a:r>
              <a:rPr lang="hr-HR" sz="2000" b="1" dirty="0" smtClean="0">
                <a:solidFill>
                  <a:srgbClr val="0070C0"/>
                </a:solidFill>
              </a:rPr>
              <a:t>THRESHOLD</a:t>
            </a:r>
            <a:r>
              <a:rPr lang="en-US" sz="2000" b="1" dirty="0" smtClean="0">
                <a:solidFill>
                  <a:srgbClr val="0070C0"/>
                </a:solidFill>
              </a:rPr>
              <a:t> </a:t>
            </a:r>
            <a:r>
              <a:rPr lang="en-US" sz="2000" b="1" dirty="0">
                <a:solidFill>
                  <a:srgbClr val="0070C0"/>
                </a:solidFill>
              </a:rPr>
              <a:t>VALUE FOR </a:t>
            </a:r>
            <a:r>
              <a:rPr lang="hr-BA" sz="2000" b="1" dirty="0" smtClean="0">
                <a:solidFill>
                  <a:srgbClr val="0070C0"/>
                </a:solidFill>
              </a:rPr>
              <a:t>PM</a:t>
            </a:r>
            <a:r>
              <a:rPr lang="hr-BA" sz="2000" b="1" baseline="-25000" dirty="0" smtClean="0">
                <a:solidFill>
                  <a:srgbClr val="0070C0"/>
                </a:solidFill>
              </a:rPr>
              <a:t>2,5</a:t>
            </a:r>
          </a:p>
          <a:p>
            <a:pPr marL="514350" lvl="1" indent="-514350">
              <a:spcBef>
                <a:spcPct val="20000"/>
              </a:spcBef>
              <a:buFont typeface="+mj-lt"/>
              <a:buAutoNum type="romanUcPeriod" startAt="7"/>
            </a:pPr>
            <a:r>
              <a:rPr lang="en-US" sz="2000" b="1" dirty="0">
                <a:solidFill>
                  <a:srgbClr val="0070C0"/>
                </a:solidFill>
              </a:rPr>
              <a:t>Information to be included in local, regional or national plans to improve air </a:t>
            </a:r>
            <a:r>
              <a:rPr lang="en-US" sz="2000" b="1" dirty="0" smtClean="0">
                <a:solidFill>
                  <a:srgbClr val="0070C0"/>
                </a:solidFill>
              </a:rPr>
              <a:t>quality</a:t>
            </a:r>
            <a:endParaRPr lang="hr-BA" sz="2000" b="1" dirty="0" smtClean="0">
              <a:solidFill>
                <a:srgbClr val="0070C0"/>
              </a:solidFill>
            </a:endParaRPr>
          </a:p>
          <a:p>
            <a:pPr marL="514350" lvl="1" indent="-514350">
              <a:spcBef>
                <a:spcPct val="20000"/>
              </a:spcBef>
              <a:buFont typeface="+mj-lt"/>
              <a:buAutoNum type="romanUcPeriod" startAt="7"/>
            </a:pPr>
            <a:r>
              <a:rPr lang="hr-BA" sz="2000" b="1" dirty="0" smtClean="0">
                <a:solidFill>
                  <a:srgbClr val="0070C0"/>
                </a:solidFill>
              </a:rPr>
              <a:t>INFORMING THE PUBLIC</a:t>
            </a:r>
            <a:endParaRPr lang="hr-BA" sz="2000" b="1" dirty="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557112236"/>
      </p:ext>
    </p:extLst>
  </p:cSld>
  <p:clrMapOvr>
    <a:overrideClrMapping bg1="lt1" tx1="dk1" bg2="lt2" tx2="dk2" accent1="accent1" accent2="accent2" accent3="accent3" accent4="accent4" accent5="accent5" accent6="accent6" hlink="hlink" folHlink="folHlink"/>
  </p:clrMapOvr>
  <p:transition spd="med">
    <p:fade thruBlk="1"/>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157942" y="178177"/>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EU REGULATIONS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0" y="822959"/>
            <a:ext cx="9131086" cy="5755422"/>
          </a:xfrm>
          <a:prstGeom prst="rect">
            <a:avLst/>
          </a:prstGeom>
        </p:spPr>
        <p:txBody>
          <a:bodyPr wrap="square">
            <a:spAutoFit/>
          </a:bodyPr>
          <a:lstStyle/>
          <a:p>
            <a:pPr marL="0" lvl="1">
              <a:spcBef>
                <a:spcPct val="20000"/>
              </a:spcBef>
            </a:pPr>
            <a:r>
              <a:rPr lang="pl-PL" sz="2800" b="1" dirty="0" smtClean="0">
                <a:solidFill>
                  <a:srgbClr val="1F497D"/>
                </a:solidFill>
              </a:rPr>
              <a:t>Directive 2004/107/EC </a:t>
            </a:r>
            <a:r>
              <a:rPr lang="pl-PL" sz="2000" dirty="0" smtClean="0">
                <a:solidFill>
                  <a:srgbClr val="0070C0"/>
                </a:solidFill>
              </a:rPr>
              <a:t>(Article </a:t>
            </a:r>
            <a:r>
              <a:rPr lang="pl-PL" sz="2000" dirty="0">
                <a:solidFill>
                  <a:srgbClr val="0070C0"/>
                </a:solidFill>
              </a:rPr>
              <a:t>1)</a:t>
            </a:r>
          </a:p>
          <a:p>
            <a:pPr lvl="1" indent="-457200">
              <a:spcBef>
                <a:spcPct val="20000"/>
              </a:spcBef>
              <a:buAutoNum type="alphaLcParenBoth"/>
            </a:pPr>
            <a:r>
              <a:rPr lang="hr-HR" sz="2000" b="1" dirty="0">
                <a:solidFill>
                  <a:srgbClr val="0070C0"/>
                </a:solidFill>
              </a:rPr>
              <a:t>e</a:t>
            </a:r>
            <a:r>
              <a:rPr lang="en-US" sz="2000" b="1" dirty="0" smtClean="0">
                <a:solidFill>
                  <a:srgbClr val="0070C0"/>
                </a:solidFill>
              </a:rPr>
              <a:t>stablish</a:t>
            </a:r>
            <a:r>
              <a:rPr lang="hr-HR" sz="2000" b="1" dirty="0" err="1" smtClean="0">
                <a:solidFill>
                  <a:srgbClr val="0070C0"/>
                </a:solidFill>
              </a:rPr>
              <a:t>es</a:t>
            </a:r>
            <a:r>
              <a:rPr lang="en-US" sz="2000" b="1" dirty="0" smtClean="0">
                <a:solidFill>
                  <a:srgbClr val="0070C0"/>
                </a:solidFill>
              </a:rPr>
              <a:t> </a:t>
            </a:r>
            <a:r>
              <a:rPr lang="en-US" sz="2000" b="1" dirty="0">
                <a:solidFill>
                  <a:srgbClr val="0070C0"/>
                </a:solidFill>
              </a:rPr>
              <a:t>target values for concentrations of arsenic, cadmium, nickel and benzo (a) </a:t>
            </a:r>
            <a:r>
              <a:rPr lang="en-US" sz="2000" b="1" dirty="0" err="1">
                <a:solidFill>
                  <a:srgbClr val="0070C0"/>
                </a:solidFill>
              </a:rPr>
              <a:t>pyrene</a:t>
            </a:r>
            <a:r>
              <a:rPr lang="en-US" sz="2000" b="1" dirty="0">
                <a:solidFill>
                  <a:srgbClr val="0070C0"/>
                </a:solidFill>
              </a:rPr>
              <a:t> in the air </a:t>
            </a:r>
            <a:r>
              <a:rPr lang="en-US" sz="2000" dirty="0">
                <a:solidFill>
                  <a:srgbClr val="0070C0"/>
                </a:solidFill>
              </a:rPr>
              <a:t>in order to avoid, prevent or reduce the harmful effects of arsenic, cadmium, nickel and polycyclic aromatic hydrocarbons on human health and the environment as a whole</a:t>
            </a:r>
            <a:r>
              <a:rPr lang="en-US" sz="2000" dirty="0" smtClean="0">
                <a:solidFill>
                  <a:srgbClr val="0070C0"/>
                </a:solidFill>
              </a:rPr>
              <a:t>;</a:t>
            </a:r>
            <a:endParaRPr lang="hr-HR" sz="2000" dirty="0" smtClean="0">
              <a:solidFill>
                <a:srgbClr val="0070C0"/>
              </a:solidFill>
            </a:endParaRPr>
          </a:p>
          <a:p>
            <a:pPr lvl="1" indent="-457200">
              <a:spcBef>
                <a:spcPct val="20000"/>
              </a:spcBef>
              <a:buAutoNum type="alphaLcParenBoth"/>
            </a:pPr>
            <a:r>
              <a:rPr lang="en-US" sz="2000" b="1" dirty="0" smtClean="0">
                <a:solidFill>
                  <a:srgbClr val="0070C0"/>
                </a:solidFill>
              </a:rPr>
              <a:t>prescribes </a:t>
            </a:r>
            <a:r>
              <a:rPr lang="en-US" sz="2000" b="1" dirty="0">
                <a:solidFill>
                  <a:srgbClr val="0070C0"/>
                </a:solidFill>
              </a:rPr>
              <a:t>the maintenance of air quality when it is good, with respect to arsenic, cadmium, nickel and polycyclic aromatic hydrocarbons</a:t>
            </a:r>
            <a:r>
              <a:rPr lang="en-US" sz="2000" dirty="0">
                <a:solidFill>
                  <a:srgbClr val="0070C0"/>
                </a:solidFill>
              </a:rPr>
              <a:t>, and improvement in other cases</a:t>
            </a:r>
            <a:r>
              <a:rPr lang="en-US" sz="2000" dirty="0" smtClean="0">
                <a:solidFill>
                  <a:srgbClr val="0070C0"/>
                </a:solidFill>
              </a:rPr>
              <a:t>;</a:t>
            </a:r>
            <a:endParaRPr lang="hr-HR" sz="2000" dirty="0" smtClean="0">
              <a:solidFill>
                <a:srgbClr val="0070C0"/>
              </a:solidFill>
            </a:endParaRPr>
          </a:p>
          <a:p>
            <a:pPr lvl="1" indent="-457200">
              <a:spcBef>
                <a:spcPct val="20000"/>
              </a:spcBef>
              <a:buAutoNum type="alphaLcParenBoth"/>
            </a:pPr>
            <a:r>
              <a:rPr lang="hr-BA" sz="2000" b="1" dirty="0" err="1" smtClean="0">
                <a:solidFill>
                  <a:srgbClr val="0070C0"/>
                </a:solidFill>
              </a:rPr>
              <a:t>determines</a:t>
            </a:r>
            <a:r>
              <a:rPr lang="hr-BA" sz="2000" b="1" dirty="0" smtClean="0">
                <a:solidFill>
                  <a:srgbClr val="0070C0"/>
                </a:solidFill>
              </a:rPr>
              <a:t> </a:t>
            </a:r>
            <a:r>
              <a:rPr lang="hr-BA" sz="2000" b="1" dirty="0" err="1">
                <a:solidFill>
                  <a:srgbClr val="0070C0"/>
                </a:solidFill>
              </a:rPr>
              <a:t>common</a:t>
            </a:r>
            <a:r>
              <a:rPr lang="hr-BA" sz="2000" b="1" dirty="0">
                <a:solidFill>
                  <a:srgbClr val="0070C0"/>
                </a:solidFill>
              </a:rPr>
              <a:t> </a:t>
            </a:r>
            <a:r>
              <a:rPr lang="hr-BA" sz="2000" b="1" dirty="0" err="1">
                <a:solidFill>
                  <a:srgbClr val="0070C0"/>
                </a:solidFill>
              </a:rPr>
              <a:t>methods</a:t>
            </a:r>
            <a:r>
              <a:rPr lang="hr-BA" sz="2000" b="1" dirty="0">
                <a:solidFill>
                  <a:srgbClr val="0070C0"/>
                </a:solidFill>
              </a:rPr>
              <a:t> </a:t>
            </a:r>
            <a:r>
              <a:rPr lang="hr-BA" sz="2000" b="1" dirty="0" err="1">
                <a:solidFill>
                  <a:srgbClr val="0070C0"/>
                </a:solidFill>
              </a:rPr>
              <a:t>and</a:t>
            </a:r>
            <a:r>
              <a:rPr lang="hr-BA" sz="2000" b="1" dirty="0">
                <a:solidFill>
                  <a:srgbClr val="0070C0"/>
                </a:solidFill>
              </a:rPr>
              <a:t> </a:t>
            </a:r>
            <a:r>
              <a:rPr lang="hr-BA" sz="2000" b="1" dirty="0" err="1">
                <a:solidFill>
                  <a:srgbClr val="0070C0"/>
                </a:solidFill>
              </a:rPr>
              <a:t>criteria</a:t>
            </a:r>
            <a:r>
              <a:rPr lang="hr-BA" sz="2000" b="1" dirty="0">
                <a:solidFill>
                  <a:srgbClr val="0070C0"/>
                </a:solidFill>
              </a:rPr>
              <a:t> for </a:t>
            </a:r>
            <a:r>
              <a:rPr lang="hr-BA" sz="2000" b="1" dirty="0" err="1">
                <a:solidFill>
                  <a:srgbClr val="0070C0"/>
                </a:solidFill>
              </a:rPr>
              <a:t>assessing</a:t>
            </a:r>
            <a:r>
              <a:rPr lang="hr-BA" sz="2000" b="1" dirty="0">
                <a:solidFill>
                  <a:srgbClr val="0070C0"/>
                </a:solidFill>
              </a:rPr>
              <a:t> </a:t>
            </a:r>
            <a:r>
              <a:rPr lang="hr-BA" sz="2000" b="1" dirty="0" err="1">
                <a:solidFill>
                  <a:srgbClr val="0070C0"/>
                </a:solidFill>
              </a:rPr>
              <a:t>the</a:t>
            </a:r>
            <a:r>
              <a:rPr lang="hr-BA" sz="2000" b="1" dirty="0">
                <a:solidFill>
                  <a:srgbClr val="0070C0"/>
                </a:solidFill>
              </a:rPr>
              <a:t> </a:t>
            </a:r>
            <a:r>
              <a:rPr lang="hr-BA" sz="2000" b="1" dirty="0" err="1">
                <a:solidFill>
                  <a:srgbClr val="0070C0"/>
                </a:solidFill>
              </a:rPr>
              <a:t>concentration</a:t>
            </a:r>
            <a:r>
              <a:rPr lang="hr-BA" sz="2000" b="1" dirty="0">
                <a:solidFill>
                  <a:srgbClr val="0070C0"/>
                </a:solidFill>
              </a:rPr>
              <a:t> </a:t>
            </a:r>
            <a:r>
              <a:rPr lang="hr-BA" sz="2000" b="1" dirty="0" err="1">
                <a:solidFill>
                  <a:srgbClr val="0070C0"/>
                </a:solidFill>
              </a:rPr>
              <a:t>of</a:t>
            </a:r>
            <a:r>
              <a:rPr lang="hr-BA" sz="2000" b="1" dirty="0">
                <a:solidFill>
                  <a:srgbClr val="0070C0"/>
                </a:solidFill>
              </a:rPr>
              <a:t> </a:t>
            </a:r>
            <a:r>
              <a:rPr lang="hr-BA" sz="2000" b="1" dirty="0" err="1">
                <a:solidFill>
                  <a:srgbClr val="0070C0"/>
                </a:solidFill>
              </a:rPr>
              <a:t>arsenic</a:t>
            </a:r>
            <a:r>
              <a:rPr lang="hr-BA" sz="2000" b="1" dirty="0">
                <a:solidFill>
                  <a:srgbClr val="0070C0"/>
                </a:solidFill>
              </a:rPr>
              <a:t>, </a:t>
            </a:r>
            <a:r>
              <a:rPr lang="hr-BA" sz="2000" b="1" dirty="0" err="1">
                <a:solidFill>
                  <a:srgbClr val="0070C0"/>
                </a:solidFill>
              </a:rPr>
              <a:t>cadmium</a:t>
            </a:r>
            <a:r>
              <a:rPr lang="hr-BA" sz="2000" b="1" dirty="0">
                <a:solidFill>
                  <a:srgbClr val="0070C0"/>
                </a:solidFill>
              </a:rPr>
              <a:t>, </a:t>
            </a:r>
            <a:r>
              <a:rPr lang="hr-BA" sz="2000" b="1" dirty="0" err="1">
                <a:solidFill>
                  <a:srgbClr val="0070C0"/>
                </a:solidFill>
              </a:rPr>
              <a:t>mercury</a:t>
            </a:r>
            <a:r>
              <a:rPr lang="hr-BA" sz="2000" b="1" dirty="0">
                <a:solidFill>
                  <a:srgbClr val="0070C0"/>
                </a:solidFill>
              </a:rPr>
              <a:t>, </a:t>
            </a:r>
            <a:r>
              <a:rPr lang="hr-BA" sz="2000" b="1" dirty="0" err="1">
                <a:solidFill>
                  <a:srgbClr val="0070C0"/>
                </a:solidFill>
              </a:rPr>
              <a:t>nickel</a:t>
            </a:r>
            <a:r>
              <a:rPr lang="hr-BA" sz="2000" b="1" dirty="0">
                <a:solidFill>
                  <a:srgbClr val="0070C0"/>
                </a:solidFill>
              </a:rPr>
              <a:t> </a:t>
            </a:r>
            <a:r>
              <a:rPr lang="hr-BA" sz="2000" b="1" dirty="0" err="1">
                <a:solidFill>
                  <a:srgbClr val="0070C0"/>
                </a:solidFill>
              </a:rPr>
              <a:t>and</a:t>
            </a:r>
            <a:r>
              <a:rPr lang="hr-BA" sz="2000" b="1" dirty="0">
                <a:solidFill>
                  <a:srgbClr val="0070C0"/>
                </a:solidFill>
              </a:rPr>
              <a:t> </a:t>
            </a:r>
            <a:r>
              <a:rPr lang="hr-BA" sz="2000" b="1" dirty="0" err="1">
                <a:solidFill>
                  <a:srgbClr val="0070C0"/>
                </a:solidFill>
              </a:rPr>
              <a:t>polycyclic</a:t>
            </a:r>
            <a:r>
              <a:rPr lang="hr-BA" sz="2000" b="1" dirty="0">
                <a:solidFill>
                  <a:srgbClr val="0070C0"/>
                </a:solidFill>
              </a:rPr>
              <a:t> </a:t>
            </a:r>
            <a:r>
              <a:rPr lang="hr-BA" sz="2000" b="1" dirty="0" err="1">
                <a:solidFill>
                  <a:srgbClr val="0070C0"/>
                </a:solidFill>
              </a:rPr>
              <a:t>aromatic</a:t>
            </a:r>
            <a:r>
              <a:rPr lang="hr-BA" sz="2000" b="1" dirty="0">
                <a:solidFill>
                  <a:srgbClr val="0070C0"/>
                </a:solidFill>
              </a:rPr>
              <a:t> </a:t>
            </a:r>
            <a:r>
              <a:rPr lang="hr-BA" sz="2000" b="1" dirty="0" err="1">
                <a:solidFill>
                  <a:srgbClr val="0070C0"/>
                </a:solidFill>
              </a:rPr>
              <a:t>hydrocarbons</a:t>
            </a:r>
            <a:r>
              <a:rPr lang="hr-BA" sz="2000" b="1" dirty="0">
                <a:solidFill>
                  <a:srgbClr val="0070C0"/>
                </a:solidFill>
              </a:rPr>
              <a:t> </a:t>
            </a:r>
            <a:r>
              <a:rPr lang="hr-BA" sz="2000" b="1" dirty="0" err="1">
                <a:solidFill>
                  <a:srgbClr val="0070C0"/>
                </a:solidFill>
              </a:rPr>
              <a:t>in</a:t>
            </a:r>
            <a:r>
              <a:rPr lang="hr-BA" sz="2000" b="1" dirty="0">
                <a:solidFill>
                  <a:srgbClr val="0070C0"/>
                </a:solidFill>
              </a:rPr>
              <a:t> </a:t>
            </a:r>
            <a:r>
              <a:rPr lang="hr-BA" sz="2000" b="1" dirty="0" err="1">
                <a:solidFill>
                  <a:srgbClr val="0070C0"/>
                </a:solidFill>
              </a:rPr>
              <a:t>the</a:t>
            </a:r>
            <a:r>
              <a:rPr lang="hr-BA" sz="2000" b="1" dirty="0">
                <a:solidFill>
                  <a:srgbClr val="0070C0"/>
                </a:solidFill>
              </a:rPr>
              <a:t> </a:t>
            </a:r>
            <a:r>
              <a:rPr lang="hr-BA" sz="2000" b="1" dirty="0" err="1">
                <a:solidFill>
                  <a:srgbClr val="0070C0"/>
                </a:solidFill>
              </a:rPr>
              <a:t>air</a:t>
            </a:r>
            <a:r>
              <a:rPr lang="hr-BA" sz="2000" b="1" dirty="0">
                <a:solidFill>
                  <a:srgbClr val="0070C0"/>
                </a:solidFill>
              </a:rPr>
              <a:t> </a:t>
            </a:r>
            <a:r>
              <a:rPr lang="hr-BA" sz="2000" dirty="0">
                <a:solidFill>
                  <a:srgbClr val="0070C0"/>
                </a:solidFill>
              </a:rPr>
              <a:t>as </a:t>
            </a:r>
            <a:r>
              <a:rPr lang="hr-BA" sz="2000" dirty="0" err="1">
                <a:solidFill>
                  <a:srgbClr val="0070C0"/>
                </a:solidFill>
              </a:rPr>
              <a:t>well</a:t>
            </a:r>
            <a:r>
              <a:rPr lang="hr-BA" sz="2000" dirty="0">
                <a:solidFill>
                  <a:srgbClr val="0070C0"/>
                </a:solidFill>
              </a:rPr>
              <a:t> as for </a:t>
            </a:r>
            <a:r>
              <a:rPr lang="hr-BA" sz="2000" dirty="0" err="1">
                <a:solidFill>
                  <a:srgbClr val="0070C0"/>
                </a:solidFill>
              </a:rPr>
              <a:t>the</a:t>
            </a:r>
            <a:r>
              <a:rPr lang="hr-BA" sz="2000" dirty="0">
                <a:solidFill>
                  <a:srgbClr val="0070C0"/>
                </a:solidFill>
              </a:rPr>
              <a:t> </a:t>
            </a:r>
            <a:r>
              <a:rPr lang="hr-BA" sz="2000" dirty="0" err="1">
                <a:solidFill>
                  <a:srgbClr val="0070C0"/>
                </a:solidFill>
              </a:rPr>
              <a:t>deposition</a:t>
            </a:r>
            <a:r>
              <a:rPr lang="hr-BA" sz="2000" dirty="0">
                <a:solidFill>
                  <a:srgbClr val="0070C0"/>
                </a:solidFill>
              </a:rPr>
              <a:t> </a:t>
            </a:r>
            <a:r>
              <a:rPr lang="hr-BA" sz="2000" dirty="0" err="1">
                <a:solidFill>
                  <a:srgbClr val="0070C0"/>
                </a:solidFill>
              </a:rPr>
              <a:t>of</a:t>
            </a:r>
            <a:r>
              <a:rPr lang="hr-BA" sz="2000" dirty="0">
                <a:solidFill>
                  <a:srgbClr val="0070C0"/>
                </a:solidFill>
              </a:rPr>
              <a:t> </a:t>
            </a:r>
            <a:r>
              <a:rPr lang="hr-BA" sz="2000" dirty="0" err="1">
                <a:solidFill>
                  <a:srgbClr val="0070C0"/>
                </a:solidFill>
              </a:rPr>
              <a:t>arsenic</a:t>
            </a:r>
            <a:r>
              <a:rPr lang="hr-BA" sz="2000" dirty="0">
                <a:solidFill>
                  <a:srgbClr val="0070C0"/>
                </a:solidFill>
              </a:rPr>
              <a:t>, </a:t>
            </a:r>
            <a:r>
              <a:rPr lang="hr-BA" sz="2000" dirty="0" err="1">
                <a:solidFill>
                  <a:srgbClr val="0070C0"/>
                </a:solidFill>
              </a:rPr>
              <a:t>cadmium</a:t>
            </a:r>
            <a:r>
              <a:rPr lang="hr-BA" sz="2000" dirty="0">
                <a:solidFill>
                  <a:srgbClr val="0070C0"/>
                </a:solidFill>
              </a:rPr>
              <a:t>, </a:t>
            </a:r>
            <a:r>
              <a:rPr lang="hr-BA" sz="2000" dirty="0" err="1">
                <a:solidFill>
                  <a:srgbClr val="0070C0"/>
                </a:solidFill>
              </a:rPr>
              <a:t>mercury</a:t>
            </a:r>
            <a:r>
              <a:rPr lang="hr-BA" sz="2000" dirty="0">
                <a:solidFill>
                  <a:srgbClr val="0070C0"/>
                </a:solidFill>
              </a:rPr>
              <a:t>, </a:t>
            </a:r>
            <a:r>
              <a:rPr lang="hr-BA" sz="2000" dirty="0" err="1">
                <a:solidFill>
                  <a:srgbClr val="0070C0"/>
                </a:solidFill>
              </a:rPr>
              <a:t>nickel</a:t>
            </a:r>
            <a:r>
              <a:rPr lang="hr-BA" sz="2000" dirty="0">
                <a:solidFill>
                  <a:srgbClr val="0070C0"/>
                </a:solidFill>
              </a:rPr>
              <a:t> </a:t>
            </a:r>
            <a:r>
              <a:rPr lang="hr-BA" sz="2000" dirty="0" err="1">
                <a:solidFill>
                  <a:srgbClr val="0070C0"/>
                </a:solidFill>
              </a:rPr>
              <a:t>and</a:t>
            </a:r>
            <a:r>
              <a:rPr lang="hr-BA" sz="2000" dirty="0">
                <a:solidFill>
                  <a:srgbClr val="0070C0"/>
                </a:solidFill>
              </a:rPr>
              <a:t> </a:t>
            </a:r>
            <a:r>
              <a:rPr lang="hr-BA" sz="2000" dirty="0" err="1">
                <a:solidFill>
                  <a:srgbClr val="0070C0"/>
                </a:solidFill>
              </a:rPr>
              <a:t>polycyclic</a:t>
            </a:r>
            <a:r>
              <a:rPr lang="hr-BA" sz="2000" dirty="0">
                <a:solidFill>
                  <a:srgbClr val="0070C0"/>
                </a:solidFill>
              </a:rPr>
              <a:t> </a:t>
            </a:r>
            <a:r>
              <a:rPr lang="hr-BA" sz="2000" dirty="0" err="1">
                <a:solidFill>
                  <a:srgbClr val="0070C0"/>
                </a:solidFill>
              </a:rPr>
              <a:t>aromatic</a:t>
            </a:r>
            <a:r>
              <a:rPr lang="hr-BA" sz="2000" dirty="0">
                <a:solidFill>
                  <a:srgbClr val="0070C0"/>
                </a:solidFill>
              </a:rPr>
              <a:t> </a:t>
            </a:r>
            <a:r>
              <a:rPr lang="hr-BA" sz="2000" dirty="0" err="1">
                <a:solidFill>
                  <a:srgbClr val="0070C0"/>
                </a:solidFill>
              </a:rPr>
              <a:t>hydrocarbons</a:t>
            </a:r>
            <a:r>
              <a:rPr lang="hr-BA" sz="2000" dirty="0" smtClean="0">
                <a:solidFill>
                  <a:srgbClr val="0070C0"/>
                </a:solidFill>
              </a:rPr>
              <a:t>;</a:t>
            </a:r>
            <a:endParaRPr lang="hr-BA" sz="2000" dirty="0">
              <a:solidFill>
                <a:srgbClr val="0070C0"/>
              </a:solidFill>
            </a:endParaRPr>
          </a:p>
          <a:p>
            <a:pPr lvl="1" indent="-457200">
              <a:spcBef>
                <a:spcPct val="20000"/>
              </a:spcBef>
              <a:buAutoNum type="alphaLcParenBoth"/>
            </a:pPr>
            <a:r>
              <a:rPr lang="en-US" sz="2000" b="1" dirty="0" smtClean="0">
                <a:solidFill>
                  <a:srgbClr val="0070C0"/>
                </a:solidFill>
              </a:rPr>
              <a:t>prescribe</a:t>
            </a:r>
            <a:r>
              <a:rPr lang="hr-HR" sz="2000" b="1" dirty="0" smtClean="0">
                <a:solidFill>
                  <a:srgbClr val="0070C0"/>
                </a:solidFill>
              </a:rPr>
              <a:t>s</a:t>
            </a:r>
            <a:r>
              <a:rPr lang="en-US" sz="2000" b="1" dirty="0" smtClean="0">
                <a:solidFill>
                  <a:srgbClr val="0070C0"/>
                </a:solidFill>
              </a:rPr>
              <a:t> </a:t>
            </a:r>
            <a:r>
              <a:rPr lang="en-US" sz="2000" b="1" dirty="0">
                <a:solidFill>
                  <a:srgbClr val="0070C0"/>
                </a:solidFill>
              </a:rPr>
              <a:t>the collection of appropriate data on the concentrations of arsenic, cadmium, mercury, nickel and polycyclic aromatic hydrocarbons in the air </a:t>
            </a:r>
            <a:r>
              <a:rPr lang="en-US" sz="2000" dirty="0">
                <a:solidFill>
                  <a:srgbClr val="0070C0"/>
                </a:solidFill>
              </a:rPr>
              <a:t>as well as </a:t>
            </a:r>
            <a:r>
              <a:rPr lang="hr-HR" sz="2000" dirty="0" err="1" smtClean="0">
                <a:solidFill>
                  <a:srgbClr val="0070C0"/>
                </a:solidFill>
              </a:rPr>
              <a:t>about</a:t>
            </a:r>
            <a:r>
              <a:rPr lang="hr-HR" sz="2000" dirty="0">
                <a:solidFill>
                  <a:srgbClr val="0070C0"/>
                </a:solidFill>
              </a:rPr>
              <a:t> </a:t>
            </a:r>
            <a:r>
              <a:rPr lang="en-US" sz="2000" dirty="0" smtClean="0">
                <a:solidFill>
                  <a:srgbClr val="0070C0"/>
                </a:solidFill>
              </a:rPr>
              <a:t>deposition </a:t>
            </a:r>
            <a:r>
              <a:rPr lang="en-US" sz="2000" dirty="0">
                <a:solidFill>
                  <a:srgbClr val="0070C0"/>
                </a:solidFill>
              </a:rPr>
              <a:t>of arsenic, cadmium, mercury, nickel and polycyclic aromatic hydrocarbons and </a:t>
            </a:r>
            <a:r>
              <a:rPr lang="en-US" sz="2000" dirty="0" smtClean="0">
                <a:solidFill>
                  <a:srgbClr val="0070C0"/>
                </a:solidFill>
              </a:rPr>
              <a:t>ensure</a:t>
            </a:r>
            <a:r>
              <a:rPr lang="hr-HR" sz="2000" dirty="0" smtClean="0">
                <a:solidFill>
                  <a:srgbClr val="0070C0"/>
                </a:solidFill>
              </a:rPr>
              <a:t>s</a:t>
            </a:r>
            <a:r>
              <a:rPr lang="en-US" sz="2000" dirty="0" smtClean="0">
                <a:solidFill>
                  <a:srgbClr val="0070C0"/>
                </a:solidFill>
              </a:rPr>
              <a:t> </a:t>
            </a:r>
            <a:r>
              <a:rPr lang="en-US" sz="2000" dirty="0">
                <a:solidFill>
                  <a:srgbClr val="0070C0"/>
                </a:solidFill>
              </a:rPr>
              <a:t>their availability to the public.</a:t>
            </a:r>
            <a:endParaRPr lang="hr-BA" sz="2000" dirty="0">
              <a:solidFill>
                <a:srgbClr val="0070C0"/>
              </a:solidFill>
            </a:endParaRPr>
          </a:p>
          <a:p>
            <a:pPr marL="0" lvl="1">
              <a:spcBef>
                <a:spcPct val="20000"/>
              </a:spcBef>
            </a:pPr>
            <a:endParaRPr lang="hr-BA" sz="2000" b="1"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083324773"/>
      </p:ext>
    </p:extLst>
  </p:cSld>
  <p:clrMapOvr>
    <a:masterClrMapping/>
  </p:clrMapOvr>
  <p:transition spd="med">
    <p:fade thruBlk="1"/>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376239" y="193706"/>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EU REGULATIONS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1441" y="806335"/>
            <a:ext cx="9052560" cy="5386090"/>
          </a:xfrm>
          <a:prstGeom prst="rect">
            <a:avLst/>
          </a:prstGeom>
        </p:spPr>
        <p:txBody>
          <a:bodyPr wrap="square">
            <a:spAutoFit/>
          </a:bodyPr>
          <a:lstStyle/>
          <a:p>
            <a:pPr marL="0" lvl="1">
              <a:spcBef>
                <a:spcPct val="20000"/>
              </a:spcBef>
            </a:pPr>
            <a:r>
              <a:rPr lang="pl-PL" sz="2800" b="1" dirty="0" smtClean="0">
                <a:solidFill>
                  <a:srgbClr val="1F497D"/>
                </a:solidFill>
              </a:rPr>
              <a:t>Directive 2004/107/EC : </a:t>
            </a:r>
            <a:r>
              <a:rPr lang="hr-BA" sz="2000" dirty="0" err="1" smtClean="0">
                <a:solidFill>
                  <a:srgbClr val="0070C0"/>
                </a:solidFill>
              </a:rPr>
              <a:t>prescribes</a:t>
            </a:r>
            <a:r>
              <a:rPr lang="hr-BA" sz="2000" dirty="0" smtClean="0">
                <a:solidFill>
                  <a:srgbClr val="0070C0"/>
                </a:solidFill>
              </a:rPr>
              <a:t> (</a:t>
            </a:r>
            <a:r>
              <a:rPr lang="hr-BA" sz="2000" dirty="0" err="1" smtClean="0">
                <a:solidFill>
                  <a:srgbClr val="0070C0"/>
                </a:solidFill>
              </a:rPr>
              <a:t>Articles</a:t>
            </a:r>
            <a:r>
              <a:rPr lang="hr-BA" sz="2000" dirty="0" smtClean="0">
                <a:solidFill>
                  <a:srgbClr val="0070C0"/>
                </a:solidFill>
              </a:rPr>
              <a:t> 3) </a:t>
            </a:r>
            <a:r>
              <a:rPr lang="hr-BA" sz="2000" dirty="0" err="1" smtClean="0">
                <a:solidFill>
                  <a:srgbClr val="0070C0"/>
                </a:solidFill>
              </a:rPr>
              <a:t>that</a:t>
            </a:r>
            <a:r>
              <a:rPr lang="hr-BA" sz="2000" dirty="0" smtClean="0">
                <a:solidFill>
                  <a:srgbClr val="0070C0"/>
                </a:solidFill>
              </a:rPr>
              <a:t> </a:t>
            </a:r>
            <a:r>
              <a:rPr lang="hr-BA" sz="2000" dirty="0" err="1" smtClean="0">
                <a:solidFill>
                  <a:srgbClr val="0070C0"/>
                </a:solidFill>
              </a:rPr>
              <a:t>Member</a:t>
            </a:r>
            <a:r>
              <a:rPr lang="hr-BA" sz="2000" dirty="0" smtClean="0">
                <a:solidFill>
                  <a:srgbClr val="0070C0"/>
                </a:solidFill>
              </a:rPr>
              <a:t> </a:t>
            </a:r>
            <a:r>
              <a:rPr lang="hr-BA" sz="2000" dirty="0" err="1" smtClean="0">
                <a:solidFill>
                  <a:srgbClr val="0070C0"/>
                </a:solidFill>
              </a:rPr>
              <a:t>States</a:t>
            </a:r>
            <a:r>
              <a:rPr lang="hr-BA" sz="2000" dirty="0" smtClean="0">
                <a:solidFill>
                  <a:srgbClr val="0070C0"/>
                </a:solidFill>
              </a:rPr>
              <a:t>:</a:t>
            </a:r>
            <a:endParaRPr lang="hr-BA" sz="2000" dirty="0">
              <a:solidFill>
                <a:srgbClr val="0070C0"/>
              </a:solidFill>
            </a:endParaRPr>
          </a:p>
          <a:p>
            <a:pPr marL="0" lvl="1">
              <a:spcBef>
                <a:spcPct val="20000"/>
              </a:spcBef>
            </a:pPr>
            <a:r>
              <a:rPr lang="hr-BA" sz="2000" dirty="0" smtClean="0">
                <a:solidFill>
                  <a:srgbClr val="0070C0"/>
                </a:solidFill>
              </a:rPr>
              <a:t>1. </a:t>
            </a:r>
            <a:r>
              <a:rPr lang="hr-HR" sz="2000" b="1" dirty="0">
                <a:solidFill>
                  <a:srgbClr val="0070C0"/>
                </a:solidFill>
              </a:rPr>
              <a:t>t</a:t>
            </a:r>
            <a:r>
              <a:rPr lang="en-US" sz="2000" b="1" dirty="0" err="1" smtClean="0">
                <a:solidFill>
                  <a:srgbClr val="0070C0"/>
                </a:solidFill>
              </a:rPr>
              <a:t>ake</a:t>
            </a:r>
            <a:r>
              <a:rPr lang="en-US" sz="2000" b="1" dirty="0" smtClean="0">
                <a:solidFill>
                  <a:srgbClr val="0070C0"/>
                </a:solidFill>
              </a:rPr>
              <a:t> </a:t>
            </a:r>
            <a:r>
              <a:rPr lang="en-US" sz="2000" b="1" dirty="0">
                <a:solidFill>
                  <a:srgbClr val="0070C0"/>
                </a:solidFill>
              </a:rPr>
              <a:t>all necessary measures that do not require disproportionate costs </a:t>
            </a:r>
            <a:r>
              <a:rPr lang="en-US" sz="2000" dirty="0">
                <a:solidFill>
                  <a:srgbClr val="0070C0"/>
                </a:solidFill>
              </a:rPr>
              <a:t>to ensure that as of 31 December 2012 t</a:t>
            </a:r>
            <a:r>
              <a:rPr lang="en-US" sz="2000" b="1" dirty="0">
                <a:solidFill>
                  <a:srgbClr val="0070C0"/>
                </a:solidFill>
              </a:rPr>
              <a:t>he concentrations of arsenic, cadmium, nickel and benzo (a) </a:t>
            </a:r>
            <a:r>
              <a:rPr lang="en-US" sz="2000" b="1" dirty="0" err="1" smtClean="0">
                <a:solidFill>
                  <a:srgbClr val="0070C0"/>
                </a:solidFill>
              </a:rPr>
              <a:t>pyrene</a:t>
            </a:r>
            <a:r>
              <a:rPr lang="hr-HR" sz="2000" b="1" dirty="0" smtClean="0">
                <a:solidFill>
                  <a:srgbClr val="0070C0"/>
                </a:solidFill>
              </a:rPr>
              <a:t>, </a:t>
            </a:r>
            <a:r>
              <a:rPr lang="hr-HR" sz="2000" dirty="0" err="1" smtClean="0">
                <a:solidFill>
                  <a:srgbClr val="0070C0"/>
                </a:solidFill>
              </a:rPr>
              <a:t>which</a:t>
            </a:r>
            <a:r>
              <a:rPr lang="hr-HR" sz="2000" dirty="0" smtClean="0">
                <a:solidFill>
                  <a:srgbClr val="0070C0"/>
                </a:solidFill>
              </a:rPr>
              <a:t> are</a:t>
            </a:r>
            <a:r>
              <a:rPr lang="en-US" sz="2000" dirty="0" smtClean="0">
                <a:solidFill>
                  <a:srgbClr val="0070C0"/>
                </a:solidFill>
              </a:rPr>
              <a:t> </a:t>
            </a:r>
            <a:r>
              <a:rPr lang="en-US" sz="2000" dirty="0">
                <a:solidFill>
                  <a:srgbClr val="0070C0"/>
                </a:solidFill>
              </a:rPr>
              <a:t>used as an indicator of the carcinogenic risk of polycyclic aromatic hydrocarbons in the </a:t>
            </a:r>
            <a:r>
              <a:rPr lang="en-US" sz="2000" dirty="0" smtClean="0">
                <a:solidFill>
                  <a:srgbClr val="0070C0"/>
                </a:solidFill>
              </a:rPr>
              <a:t>air</a:t>
            </a:r>
            <a:r>
              <a:rPr lang="hr-HR" sz="2000" dirty="0" smtClean="0">
                <a:solidFill>
                  <a:srgbClr val="0070C0"/>
                </a:solidFill>
              </a:rPr>
              <a:t>,</a:t>
            </a:r>
            <a:r>
              <a:rPr lang="en-US" sz="2000" dirty="0" smtClean="0">
                <a:solidFill>
                  <a:srgbClr val="0070C0"/>
                </a:solidFill>
              </a:rPr>
              <a:t> </a:t>
            </a:r>
            <a:r>
              <a:rPr lang="en-US" sz="2000" b="1" dirty="0">
                <a:solidFill>
                  <a:srgbClr val="0070C0"/>
                </a:solidFill>
              </a:rPr>
              <a:t>do not exceed the target </a:t>
            </a:r>
            <a:r>
              <a:rPr lang="en-US" sz="2000" b="1" dirty="0" smtClean="0">
                <a:solidFill>
                  <a:srgbClr val="0070C0"/>
                </a:solidFill>
              </a:rPr>
              <a:t>value</a:t>
            </a:r>
            <a:r>
              <a:rPr lang="hr-HR" sz="2000" b="1" dirty="0" smtClean="0">
                <a:solidFill>
                  <a:srgbClr val="0070C0"/>
                </a:solidFill>
              </a:rPr>
              <a:t>s</a:t>
            </a:r>
            <a:endParaRPr lang="hr-BA" sz="2000" b="1" dirty="0" smtClean="0">
              <a:solidFill>
                <a:srgbClr val="0070C0"/>
              </a:solidFill>
            </a:endParaRPr>
          </a:p>
          <a:p>
            <a:pPr marL="0" lvl="1">
              <a:spcBef>
                <a:spcPct val="20000"/>
              </a:spcBef>
            </a:pPr>
            <a:r>
              <a:rPr lang="hr-BA" sz="2000" dirty="0" smtClean="0">
                <a:solidFill>
                  <a:srgbClr val="0070C0"/>
                </a:solidFill>
              </a:rPr>
              <a:t>2. </a:t>
            </a:r>
            <a:r>
              <a:rPr lang="en-US" sz="2000" dirty="0" smtClean="0">
                <a:solidFill>
                  <a:srgbClr val="0070C0"/>
                </a:solidFill>
              </a:rPr>
              <a:t>compile </a:t>
            </a:r>
            <a:r>
              <a:rPr lang="en-US" sz="2000" dirty="0">
                <a:solidFill>
                  <a:srgbClr val="0070C0"/>
                </a:solidFill>
              </a:rPr>
              <a:t>a list of zones and agglomerations in which </a:t>
            </a:r>
            <a:r>
              <a:rPr lang="en-US" sz="2000" b="1" dirty="0">
                <a:solidFill>
                  <a:srgbClr val="0070C0"/>
                </a:solidFill>
              </a:rPr>
              <a:t>the levels of arsenic, cadmium, nickel and benzo (a) </a:t>
            </a:r>
            <a:r>
              <a:rPr lang="en-US" sz="2000" b="1" dirty="0" err="1">
                <a:solidFill>
                  <a:srgbClr val="0070C0"/>
                </a:solidFill>
              </a:rPr>
              <a:t>pyrene</a:t>
            </a:r>
            <a:r>
              <a:rPr lang="en-US" sz="2000" b="1" dirty="0">
                <a:solidFill>
                  <a:srgbClr val="0070C0"/>
                </a:solidFill>
              </a:rPr>
              <a:t> are lower than the corresponding target values ​​and maintain the levels of these pollutants in those zones and agglomerations below the respective target values </a:t>
            </a:r>
            <a:r>
              <a:rPr lang="en-US" sz="2000" dirty="0">
                <a:solidFill>
                  <a:srgbClr val="0070C0"/>
                </a:solidFill>
              </a:rPr>
              <a:t>​​and try to preserve the highest air quality compatible with sustainable </a:t>
            </a:r>
            <a:r>
              <a:rPr lang="en-US" sz="2000" dirty="0" smtClean="0">
                <a:solidFill>
                  <a:srgbClr val="0070C0"/>
                </a:solidFill>
              </a:rPr>
              <a:t>development</a:t>
            </a:r>
            <a:r>
              <a:rPr lang="hr-BA" sz="2000" dirty="0" smtClean="0">
                <a:solidFill>
                  <a:srgbClr val="0070C0"/>
                </a:solidFill>
              </a:rPr>
              <a:t>.</a:t>
            </a:r>
            <a:endParaRPr lang="hr-BA" sz="2000" dirty="0">
              <a:solidFill>
                <a:srgbClr val="0070C0"/>
              </a:solidFill>
            </a:endParaRPr>
          </a:p>
          <a:p>
            <a:pPr marL="0" lvl="1">
              <a:spcBef>
                <a:spcPct val="20000"/>
              </a:spcBef>
            </a:pPr>
            <a:r>
              <a:rPr lang="hr-BA" sz="2000" dirty="0">
                <a:solidFill>
                  <a:srgbClr val="0070C0"/>
                </a:solidFill>
              </a:rPr>
              <a:t>3. </a:t>
            </a:r>
            <a:r>
              <a:rPr lang="en-US" sz="2000" dirty="0" smtClean="0">
                <a:solidFill>
                  <a:srgbClr val="0070C0"/>
                </a:solidFill>
              </a:rPr>
              <a:t>compile </a:t>
            </a:r>
            <a:r>
              <a:rPr lang="en-US" sz="2000" dirty="0">
                <a:solidFill>
                  <a:srgbClr val="0070C0"/>
                </a:solidFill>
              </a:rPr>
              <a:t>a list of zones and agglomerations in which the </a:t>
            </a:r>
            <a:r>
              <a:rPr lang="en-US" sz="2000" b="1" dirty="0">
                <a:solidFill>
                  <a:srgbClr val="0070C0"/>
                </a:solidFill>
              </a:rPr>
              <a:t>target values ​​have been exceeded</a:t>
            </a:r>
            <a:r>
              <a:rPr lang="en-US" sz="2000" dirty="0">
                <a:solidFill>
                  <a:srgbClr val="0070C0"/>
                </a:solidFill>
              </a:rPr>
              <a:t>. For such zones and agglomerations, Member States state </a:t>
            </a:r>
            <a:r>
              <a:rPr lang="en-US" sz="2000" b="1" dirty="0">
                <a:solidFill>
                  <a:srgbClr val="0070C0"/>
                </a:solidFill>
              </a:rPr>
              <a:t>areas where </a:t>
            </a:r>
            <a:r>
              <a:rPr lang="hr-HR" sz="2000" b="1" dirty="0" err="1" smtClean="0">
                <a:solidFill>
                  <a:srgbClr val="0070C0"/>
                </a:solidFill>
              </a:rPr>
              <a:t>those</a:t>
            </a:r>
            <a:r>
              <a:rPr lang="hr-HR" sz="2000" b="1" dirty="0" smtClean="0">
                <a:solidFill>
                  <a:srgbClr val="0070C0"/>
                </a:solidFill>
              </a:rPr>
              <a:t> </a:t>
            </a:r>
            <a:r>
              <a:rPr lang="en-US" sz="2000" b="1" dirty="0" smtClean="0">
                <a:solidFill>
                  <a:srgbClr val="0070C0"/>
                </a:solidFill>
              </a:rPr>
              <a:t>values </a:t>
            </a:r>
            <a:r>
              <a:rPr lang="en-US" sz="2000" b="1" dirty="0">
                <a:solidFill>
                  <a:srgbClr val="0070C0"/>
                </a:solidFill>
              </a:rPr>
              <a:t>​​are exceeded, as well as sources contributing to </a:t>
            </a:r>
            <a:r>
              <a:rPr lang="en-US" sz="2000" b="1" dirty="0" smtClean="0">
                <a:solidFill>
                  <a:srgbClr val="0070C0"/>
                </a:solidFill>
              </a:rPr>
              <a:t>it</a:t>
            </a:r>
            <a:r>
              <a:rPr lang="hr-BA" sz="2000" dirty="0" smtClean="0">
                <a:solidFill>
                  <a:srgbClr val="0070C0"/>
                </a:solidFill>
              </a:rPr>
              <a:t>.</a:t>
            </a:r>
          </a:p>
          <a:p>
            <a:pPr marL="0" lvl="1">
              <a:spcBef>
                <a:spcPct val="20000"/>
              </a:spcBef>
            </a:pPr>
            <a:r>
              <a:rPr lang="hr-HR" sz="2000" b="1" dirty="0" smtClean="0">
                <a:solidFill>
                  <a:srgbClr val="0070C0"/>
                </a:solidFill>
              </a:rPr>
              <a:t>In </a:t>
            </a:r>
            <a:r>
              <a:rPr lang="hr-HR" sz="2000" b="1" dirty="0" err="1" smtClean="0">
                <a:solidFill>
                  <a:srgbClr val="0070C0"/>
                </a:solidFill>
              </a:rPr>
              <a:t>those</a:t>
            </a:r>
            <a:r>
              <a:rPr lang="hr-HR" sz="2000" b="1" dirty="0" smtClean="0">
                <a:solidFill>
                  <a:srgbClr val="0070C0"/>
                </a:solidFill>
              </a:rPr>
              <a:t> </a:t>
            </a:r>
            <a:r>
              <a:rPr lang="hr-HR" sz="2000" b="1" dirty="0" err="1" smtClean="0">
                <a:solidFill>
                  <a:srgbClr val="0070C0"/>
                </a:solidFill>
              </a:rPr>
              <a:t>areas</a:t>
            </a:r>
            <a:r>
              <a:rPr lang="hr-HR" sz="2000" b="1" dirty="0" smtClean="0">
                <a:solidFill>
                  <a:srgbClr val="0070C0"/>
                </a:solidFill>
              </a:rPr>
              <a:t> </a:t>
            </a:r>
            <a:r>
              <a:rPr lang="hr-HR" sz="2000" b="1" dirty="0">
                <a:solidFill>
                  <a:srgbClr val="0070C0"/>
                </a:solidFill>
              </a:rPr>
              <a:t>t</a:t>
            </a:r>
            <a:r>
              <a:rPr lang="en-US" sz="2000" b="1" dirty="0" smtClean="0">
                <a:solidFill>
                  <a:srgbClr val="0070C0"/>
                </a:solidFill>
              </a:rPr>
              <a:t>he </a:t>
            </a:r>
            <a:r>
              <a:rPr lang="en-US" sz="2000" b="1" dirty="0">
                <a:solidFill>
                  <a:srgbClr val="0070C0"/>
                </a:solidFill>
              </a:rPr>
              <a:t>Member States concerned shall take all necessary measures that do not require disproportionate </a:t>
            </a:r>
            <a:r>
              <a:rPr lang="en-US" sz="2000" b="1" dirty="0" smtClean="0">
                <a:solidFill>
                  <a:srgbClr val="0070C0"/>
                </a:solidFill>
              </a:rPr>
              <a:t>costs</a:t>
            </a:r>
            <a:r>
              <a:rPr lang="hr-HR" sz="2000" b="1" dirty="0" smtClean="0">
                <a:solidFill>
                  <a:srgbClr val="0070C0"/>
                </a:solidFill>
              </a:rPr>
              <a:t> </a:t>
            </a:r>
            <a:r>
              <a:rPr lang="hr-HR" sz="2000" b="1" dirty="0" err="1" smtClean="0">
                <a:solidFill>
                  <a:srgbClr val="0070C0"/>
                </a:solidFill>
              </a:rPr>
              <a:t>and</a:t>
            </a:r>
            <a:r>
              <a:rPr lang="hr-HR" sz="2000" b="1" dirty="0" smtClean="0">
                <a:solidFill>
                  <a:srgbClr val="0070C0"/>
                </a:solidFill>
              </a:rPr>
              <a:t> </a:t>
            </a:r>
            <a:r>
              <a:rPr lang="hr-HR" sz="2000" b="1" dirty="0" err="1" smtClean="0">
                <a:solidFill>
                  <a:srgbClr val="0070C0"/>
                </a:solidFill>
              </a:rPr>
              <a:t>which</a:t>
            </a:r>
            <a:r>
              <a:rPr lang="en-US" sz="2000" b="1" dirty="0" smtClean="0">
                <a:solidFill>
                  <a:srgbClr val="0070C0"/>
                </a:solidFill>
              </a:rPr>
              <a:t> </a:t>
            </a:r>
            <a:r>
              <a:rPr lang="en-US" sz="2000" b="1" dirty="0">
                <a:solidFill>
                  <a:srgbClr val="0070C0"/>
                </a:solidFill>
              </a:rPr>
              <a:t>are directed specifically towards the main sources of emissions in order to attain the target values</a:t>
            </a:r>
            <a:r>
              <a:rPr lang="en-US" sz="2000" b="1" dirty="0" smtClean="0">
                <a:solidFill>
                  <a:srgbClr val="0070C0"/>
                </a:solidFill>
              </a:rPr>
              <a:t>.</a:t>
            </a:r>
            <a:endParaRPr lang="hr-BA" sz="2000" b="1"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782498589"/>
      </p:ext>
    </p:extLst>
  </p:cSld>
  <p:clrMapOvr>
    <a:masterClrMapping/>
  </p:clrMapOvr>
  <p:transition spd="med">
    <p:fade thruBlk="1"/>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EU REGULATIONS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8392" y="1426226"/>
            <a:ext cx="8930937" cy="4955203"/>
          </a:xfrm>
          <a:prstGeom prst="rect">
            <a:avLst/>
          </a:prstGeom>
        </p:spPr>
        <p:txBody>
          <a:bodyPr wrap="square">
            <a:spAutoFit/>
          </a:bodyPr>
          <a:lstStyle/>
          <a:p>
            <a:pPr marL="0" lvl="1">
              <a:spcBef>
                <a:spcPct val="20000"/>
              </a:spcBef>
            </a:pPr>
            <a:r>
              <a:rPr lang="hr-BA" sz="2800" b="1" dirty="0" err="1" smtClean="0">
                <a:solidFill>
                  <a:srgbClr val="1F497D"/>
                </a:solidFill>
              </a:rPr>
              <a:t>Directive</a:t>
            </a:r>
            <a:r>
              <a:rPr lang="hr-BA" sz="2800" b="1" dirty="0" smtClean="0">
                <a:solidFill>
                  <a:srgbClr val="1F497D"/>
                </a:solidFill>
              </a:rPr>
              <a:t> </a:t>
            </a:r>
            <a:r>
              <a:rPr lang="hr-BA" sz="2800" b="1" dirty="0" err="1" smtClean="0">
                <a:solidFill>
                  <a:srgbClr val="1F497D"/>
                </a:solidFill>
              </a:rPr>
              <a:t>of</a:t>
            </a:r>
            <a:r>
              <a:rPr lang="hr-BA" sz="2800" b="1" dirty="0" smtClean="0">
                <a:solidFill>
                  <a:srgbClr val="1F497D"/>
                </a:solidFill>
              </a:rPr>
              <a:t> </a:t>
            </a:r>
            <a:r>
              <a:rPr lang="hr-BA" sz="2800" b="1" dirty="0" err="1" smtClean="0">
                <a:solidFill>
                  <a:srgbClr val="1F497D"/>
                </a:solidFill>
              </a:rPr>
              <a:t>the</a:t>
            </a:r>
            <a:r>
              <a:rPr lang="hr-BA" sz="2800" b="1" dirty="0" smtClean="0">
                <a:solidFill>
                  <a:srgbClr val="1F497D"/>
                </a:solidFill>
              </a:rPr>
              <a:t> </a:t>
            </a:r>
            <a:r>
              <a:rPr lang="hr-BA" sz="2800" b="1" dirty="0" err="1" smtClean="0">
                <a:solidFill>
                  <a:srgbClr val="1F497D"/>
                </a:solidFill>
              </a:rPr>
              <a:t>Commission</a:t>
            </a:r>
            <a:r>
              <a:rPr lang="hr-BA" sz="2800" b="1" dirty="0" smtClean="0">
                <a:solidFill>
                  <a:srgbClr val="1F497D"/>
                </a:solidFill>
              </a:rPr>
              <a:t> (</a:t>
            </a:r>
            <a:r>
              <a:rPr lang="hr-BA" sz="2800" b="1" dirty="0">
                <a:solidFill>
                  <a:srgbClr val="1F497D"/>
                </a:solidFill>
              </a:rPr>
              <a:t>EU) 2015/1480 </a:t>
            </a:r>
          </a:p>
          <a:p>
            <a:pPr marL="342900" lvl="1" indent="-342900">
              <a:spcBef>
                <a:spcPct val="20000"/>
              </a:spcBef>
              <a:buFontTx/>
              <a:buChar char="-"/>
            </a:pPr>
            <a:r>
              <a:rPr lang="en-US" sz="2000" b="1" dirty="0">
                <a:solidFill>
                  <a:srgbClr val="0070C0"/>
                </a:solidFill>
              </a:rPr>
              <a:t>defines the reference methods of air quality measurement </a:t>
            </a:r>
            <a:r>
              <a:rPr lang="en-US" sz="2000" dirty="0">
                <a:solidFill>
                  <a:srgbClr val="0070C0"/>
                </a:solidFill>
              </a:rPr>
              <a:t>for the purpose of assessing the level of pollution </a:t>
            </a:r>
            <a:r>
              <a:rPr lang="en-US" sz="2000" b="1" dirty="0">
                <a:solidFill>
                  <a:srgbClr val="0070C0"/>
                </a:solidFill>
              </a:rPr>
              <a:t>by introducing the latest edition of </a:t>
            </a:r>
            <a:r>
              <a:rPr lang="hr-HR" sz="2000" b="1" dirty="0" err="1" smtClean="0">
                <a:solidFill>
                  <a:srgbClr val="0070C0"/>
                </a:solidFill>
              </a:rPr>
              <a:t>standards</a:t>
            </a:r>
            <a:endParaRPr lang="hr-BA" sz="2000" dirty="0">
              <a:solidFill>
                <a:srgbClr val="0070C0"/>
              </a:solidFill>
            </a:endParaRPr>
          </a:p>
          <a:p>
            <a:pPr marL="342900" lvl="1" indent="-342900">
              <a:spcBef>
                <a:spcPct val="20000"/>
              </a:spcBef>
              <a:buFontTx/>
              <a:buChar char="-"/>
            </a:pPr>
            <a:r>
              <a:rPr lang="en-US" sz="2000" dirty="0">
                <a:solidFill>
                  <a:srgbClr val="0070C0"/>
                </a:solidFill>
              </a:rPr>
              <a:t>clarifies the manner of </a:t>
            </a:r>
            <a:r>
              <a:rPr lang="en-US" sz="2000" b="1" dirty="0">
                <a:solidFill>
                  <a:srgbClr val="0070C0"/>
                </a:solidFill>
              </a:rPr>
              <a:t>recognition of type approvals </a:t>
            </a:r>
            <a:r>
              <a:rPr lang="en-US" sz="2000" dirty="0">
                <a:solidFill>
                  <a:srgbClr val="0070C0"/>
                </a:solidFill>
              </a:rPr>
              <a:t>proving that </a:t>
            </a:r>
            <a:r>
              <a:rPr lang="en-US" sz="2000" b="1" dirty="0">
                <a:solidFill>
                  <a:srgbClr val="0070C0"/>
                </a:solidFill>
              </a:rPr>
              <a:t>the equipment meets the requirements of the reference methods </a:t>
            </a:r>
            <a:r>
              <a:rPr lang="en-US" sz="2000" dirty="0">
                <a:solidFill>
                  <a:srgbClr val="0070C0"/>
                </a:solidFill>
              </a:rPr>
              <a:t>issued in other Member States</a:t>
            </a:r>
          </a:p>
          <a:p>
            <a:pPr marL="342900" lvl="1" indent="-342900">
              <a:spcBef>
                <a:spcPct val="20000"/>
              </a:spcBef>
              <a:buFontTx/>
              <a:buChar char="-"/>
            </a:pPr>
            <a:r>
              <a:rPr lang="en-US" sz="2000" b="1" dirty="0">
                <a:solidFill>
                  <a:srgbClr val="0070C0"/>
                </a:solidFill>
              </a:rPr>
              <a:t>aligns the quality data goals </a:t>
            </a:r>
            <a:r>
              <a:rPr lang="en-US" sz="2000" dirty="0">
                <a:solidFill>
                  <a:srgbClr val="0070C0"/>
                </a:solidFill>
              </a:rPr>
              <a:t>with </a:t>
            </a:r>
            <a:r>
              <a:rPr lang="en-US" sz="2000" dirty="0" smtClean="0">
                <a:solidFill>
                  <a:srgbClr val="0070C0"/>
                </a:solidFill>
              </a:rPr>
              <a:t>requirements</a:t>
            </a:r>
            <a:r>
              <a:rPr lang="hr-BA" sz="2000" dirty="0" smtClean="0">
                <a:solidFill>
                  <a:srgbClr val="0070C0"/>
                </a:solidFill>
              </a:rPr>
              <a:t> </a:t>
            </a:r>
            <a:r>
              <a:rPr lang="hr-BA" sz="2000" dirty="0" err="1" smtClean="0">
                <a:solidFill>
                  <a:srgbClr val="0070C0"/>
                </a:solidFill>
              </a:rPr>
              <a:t>of</a:t>
            </a:r>
            <a:r>
              <a:rPr lang="hr-BA" sz="2000" dirty="0" smtClean="0">
                <a:solidFill>
                  <a:srgbClr val="0070C0"/>
                </a:solidFill>
              </a:rPr>
              <a:t> </a:t>
            </a:r>
            <a:r>
              <a:rPr lang="hr-BA" sz="2000" dirty="0" err="1" smtClean="0">
                <a:solidFill>
                  <a:srgbClr val="0070C0"/>
                </a:solidFill>
              </a:rPr>
              <a:t>standards</a:t>
            </a:r>
            <a:endParaRPr lang="hr-BA" sz="2000" dirty="0" smtClean="0">
              <a:solidFill>
                <a:srgbClr val="0070C0"/>
              </a:solidFill>
            </a:endParaRPr>
          </a:p>
          <a:p>
            <a:pPr marL="342900" lvl="1" indent="-342900">
              <a:spcBef>
                <a:spcPct val="20000"/>
              </a:spcBef>
              <a:buFontTx/>
              <a:buChar char="-"/>
            </a:pPr>
            <a:r>
              <a:rPr lang="en-US" sz="2000" dirty="0">
                <a:solidFill>
                  <a:srgbClr val="0070C0"/>
                </a:solidFill>
              </a:rPr>
              <a:t>clarifies the role and tasks of </a:t>
            </a:r>
            <a:r>
              <a:rPr lang="en-US" sz="2000" b="1" dirty="0">
                <a:solidFill>
                  <a:srgbClr val="0070C0"/>
                </a:solidFill>
              </a:rPr>
              <a:t>National Reference Laboratories </a:t>
            </a:r>
            <a:r>
              <a:rPr lang="en-US" sz="2000" dirty="0">
                <a:solidFill>
                  <a:srgbClr val="0070C0"/>
                </a:solidFill>
              </a:rPr>
              <a:t>in order to ensure the quality of air quality assessment </a:t>
            </a:r>
            <a:r>
              <a:rPr lang="en-US" sz="2000" dirty="0" smtClean="0">
                <a:solidFill>
                  <a:srgbClr val="0070C0"/>
                </a:solidFill>
              </a:rPr>
              <a:t>– </a:t>
            </a:r>
            <a:r>
              <a:rPr lang="hr-HR" sz="2000" b="1" dirty="0" smtClean="0">
                <a:solidFill>
                  <a:srgbClr val="0070C0"/>
                </a:solidFill>
              </a:rPr>
              <a:t>data </a:t>
            </a:r>
            <a:r>
              <a:rPr lang="en-US" sz="2000" b="1" dirty="0" smtClean="0">
                <a:solidFill>
                  <a:srgbClr val="0070C0"/>
                </a:solidFill>
              </a:rPr>
              <a:t>validation </a:t>
            </a:r>
            <a:endParaRPr lang="hr-HR" sz="2000" b="1" dirty="0" smtClean="0">
              <a:solidFill>
                <a:srgbClr val="0070C0"/>
              </a:solidFill>
            </a:endParaRPr>
          </a:p>
          <a:p>
            <a:pPr marL="342900" lvl="1" indent="-342900">
              <a:spcBef>
                <a:spcPct val="20000"/>
              </a:spcBef>
              <a:buFontTx/>
              <a:buChar char="-"/>
            </a:pPr>
            <a:r>
              <a:rPr lang="en-US" sz="2000" dirty="0" smtClean="0">
                <a:solidFill>
                  <a:srgbClr val="0070C0"/>
                </a:solidFill>
              </a:rPr>
              <a:t>removes </a:t>
            </a:r>
            <a:r>
              <a:rPr lang="en-US" sz="2000" dirty="0">
                <a:solidFill>
                  <a:srgbClr val="0070C0"/>
                </a:solidFill>
              </a:rPr>
              <a:t>ambiguities regarding </a:t>
            </a:r>
            <a:r>
              <a:rPr lang="en-US" sz="2000" b="1" dirty="0">
                <a:solidFill>
                  <a:srgbClr val="0070C0"/>
                </a:solidFill>
              </a:rPr>
              <a:t>the criteria </a:t>
            </a:r>
            <a:r>
              <a:rPr lang="en-US" sz="2000" dirty="0">
                <a:solidFill>
                  <a:srgbClr val="0070C0"/>
                </a:solidFill>
              </a:rPr>
              <a:t>for selecting </a:t>
            </a:r>
            <a:r>
              <a:rPr lang="hr-HR" sz="2000" b="1" dirty="0" err="1" smtClean="0">
                <a:solidFill>
                  <a:srgbClr val="0070C0"/>
                </a:solidFill>
              </a:rPr>
              <a:t>locations</a:t>
            </a:r>
            <a:r>
              <a:rPr lang="hr-HR" sz="2000" b="1" dirty="0" smtClean="0">
                <a:solidFill>
                  <a:srgbClr val="0070C0"/>
                </a:solidFill>
              </a:rPr>
              <a:t> </a:t>
            </a:r>
            <a:r>
              <a:rPr lang="en-US" sz="2000" b="1" dirty="0" smtClean="0">
                <a:solidFill>
                  <a:srgbClr val="0070C0"/>
                </a:solidFill>
              </a:rPr>
              <a:t>of </a:t>
            </a:r>
            <a:r>
              <a:rPr lang="hr-HR" sz="2000" b="1" dirty="0" err="1" smtClean="0">
                <a:solidFill>
                  <a:srgbClr val="0070C0"/>
                </a:solidFill>
              </a:rPr>
              <a:t>measurement</a:t>
            </a:r>
            <a:r>
              <a:rPr lang="hr-HR" sz="2000" b="1" dirty="0" smtClean="0">
                <a:solidFill>
                  <a:srgbClr val="0070C0"/>
                </a:solidFill>
              </a:rPr>
              <a:t> </a:t>
            </a:r>
            <a:r>
              <a:rPr lang="en-US" sz="2000" b="1" dirty="0" smtClean="0">
                <a:solidFill>
                  <a:srgbClr val="0070C0"/>
                </a:solidFill>
              </a:rPr>
              <a:t>points </a:t>
            </a:r>
            <a:r>
              <a:rPr lang="en-US" sz="2000" b="1" dirty="0">
                <a:solidFill>
                  <a:srgbClr val="0070C0"/>
                </a:solidFill>
              </a:rPr>
              <a:t>and </a:t>
            </a:r>
            <a:r>
              <a:rPr lang="en-US" sz="2000" b="1" dirty="0" smtClean="0">
                <a:solidFill>
                  <a:srgbClr val="0070C0"/>
                </a:solidFill>
              </a:rPr>
              <a:t>documentation </a:t>
            </a:r>
            <a:r>
              <a:rPr lang="en-US" sz="2000" b="1" dirty="0">
                <a:solidFill>
                  <a:srgbClr val="0070C0"/>
                </a:solidFill>
              </a:rPr>
              <a:t>of </a:t>
            </a:r>
            <a:r>
              <a:rPr lang="hr-HR" sz="2000" b="1" dirty="0" err="1" smtClean="0">
                <a:solidFill>
                  <a:srgbClr val="0070C0"/>
                </a:solidFill>
              </a:rPr>
              <a:t>measurement</a:t>
            </a:r>
            <a:r>
              <a:rPr lang="hr-HR" sz="2000" b="1" dirty="0" smtClean="0">
                <a:solidFill>
                  <a:srgbClr val="0070C0"/>
                </a:solidFill>
              </a:rPr>
              <a:t> </a:t>
            </a:r>
            <a:r>
              <a:rPr lang="en-US" sz="2000" b="1" dirty="0" smtClean="0">
                <a:solidFill>
                  <a:srgbClr val="0070C0"/>
                </a:solidFill>
              </a:rPr>
              <a:t>points</a:t>
            </a:r>
            <a:endParaRPr lang="hr-HR" sz="2000" b="1" dirty="0" smtClean="0">
              <a:solidFill>
                <a:srgbClr val="0070C0"/>
              </a:solidFill>
            </a:endParaRPr>
          </a:p>
          <a:p>
            <a:pPr marL="342900" lvl="1" indent="-342900">
              <a:spcBef>
                <a:spcPct val="20000"/>
              </a:spcBef>
              <a:buFontTx/>
              <a:buChar char="-"/>
            </a:pPr>
            <a:r>
              <a:rPr lang="en-US" sz="2000" dirty="0">
                <a:solidFill>
                  <a:srgbClr val="0070C0"/>
                </a:solidFill>
              </a:rPr>
              <a:t>introduces</a:t>
            </a:r>
            <a:r>
              <a:rPr lang="en-US" sz="2000" b="1" dirty="0">
                <a:solidFill>
                  <a:srgbClr val="0070C0"/>
                </a:solidFill>
              </a:rPr>
              <a:t> requirements for the assessment of ground-level ozone </a:t>
            </a:r>
            <a:r>
              <a:rPr lang="hr-HR" sz="2000" dirty="0" err="1" smtClean="0">
                <a:solidFill>
                  <a:srgbClr val="0070C0"/>
                </a:solidFill>
              </a:rPr>
              <a:t>that</a:t>
            </a:r>
            <a:r>
              <a:rPr lang="hr-HR" sz="2000" dirty="0" smtClean="0">
                <a:solidFill>
                  <a:srgbClr val="0070C0"/>
                </a:solidFill>
              </a:rPr>
              <a:t> take</a:t>
            </a:r>
            <a:r>
              <a:rPr lang="en-US" sz="2000" dirty="0" smtClean="0">
                <a:solidFill>
                  <a:srgbClr val="0070C0"/>
                </a:solidFill>
              </a:rPr>
              <a:t> </a:t>
            </a:r>
            <a:r>
              <a:rPr lang="en-US" sz="2000" dirty="0">
                <a:solidFill>
                  <a:srgbClr val="0070C0"/>
                </a:solidFill>
              </a:rPr>
              <a:t>into account national conditions.</a:t>
            </a:r>
            <a:endParaRPr lang="hr-HR" sz="2000" dirty="0" smtClean="0">
              <a:solidFill>
                <a:srgbClr val="0070C0"/>
              </a:solidFill>
            </a:endParaRPr>
          </a:p>
          <a:p>
            <a:pPr marL="0" lvl="1">
              <a:spcBef>
                <a:spcPct val="20000"/>
              </a:spcBef>
            </a:pPr>
            <a:endParaRPr lang="hr-BA" sz="2000" b="1"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788404198"/>
      </p:ext>
    </p:extLst>
  </p:cSld>
  <p:clrMapOvr>
    <a:masterClrMapping/>
  </p:clrMapOvr>
  <p:transition spd="med">
    <p:fade thruBlk="1"/>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216131" y="407558"/>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10.2 EU REGULATIONS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0" y="1105593"/>
            <a:ext cx="8998163" cy="5784448"/>
          </a:xfrm>
          <a:prstGeom prst="rect">
            <a:avLst/>
          </a:prstGeom>
        </p:spPr>
        <p:txBody>
          <a:bodyPr wrap="square">
            <a:spAutoFit/>
          </a:bodyPr>
          <a:lstStyle/>
          <a:p>
            <a:pPr marL="0" lvl="1">
              <a:spcBef>
                <a:spcPct val="20000"/>
              </a:spcBef>
            </a:pPr>
            <a:r>
              <a:rPr lang="pl-PL" sz="2800" b="1" dirty="0" smtClean="0">
                <a:solidFill>
                  <a:srgbClr val="1F497D"/>
                </a:solidFill>
              </a:rPr>
              <a:t>Implementing Decision of the Commission 2011/850/EU </a:t>
            </a:r>
          </a:p>
          <a:p>
            <a:pPr marL="0" lvl="1">
              <a:spcBef>
                <a:spcPct val="20000"/>
              </a:spcBef>
            </a:pPr>
            <a:r>
              <a:rPr lang="pl-PL" sz="2000" dirty="0">
                <a:solidFill>
                  <a:srgbClr val="0070C0"/>
                </a:solidFill>
              </a:rPr>
              <a:t>p</a:t>
            </a:r>
            <a:r>
              <a:rPr lang="pl-PL" sz="2000" dirty="0" smtClean="0">
                <a:solidFill>
                  <a:srgbClr val="0070C0"/>
                </a:solidFill>
              </a:rPr>
              <a:t>assed on basis of </a:t>
            </a:r>
            <a:r>
              <a:rPr lang="pl-PL" sz="2000" b="1" dirty="0" smtClean="0">
                <a:solidFill>
                  <a:srgbClr val="1F497D"/>
                </a:solidFill>
              </a:rPr>
              <a:t>CAFE Directive 2008/50/EC </a:t>
            </a:r>
            <a:r>
              <a:rPr lang="pl-PL" sz="2000" dirty="0" smtClean="0">
                <a:solidFill>
                  <a:srgbClr val="0070C0"/>
                </a:solidFill>
              </a:rPr>
              <a:t>that in Article 28</a:t>
            </a:r>
            <a:r>
              <a:rPr lang="pl-PL" sz="2000" dirty="0">
                <a:solidFill>
                  <a:srgbClr val="0070C0"/>
                </a:solidFill>
              </a:rPr>
              <a:t> </a:t>
            </a:r>
            <a:r>
              <a:rPr lang="pl-PL" sz="2000" dirty="0" smtClean="0">
                <a:solidFill>
                  <a:srgbClr val="0070C0"/>
                </a:solidFill>
              </a:rPr>
              <a:t>prescribes implementing measures for information transmission and reporting from Article 27. </a:t>
            </a:r>
          </a:p>
          <a:p>
            <a:pPr marL="0" lvl="1">
              <a:spcBef>
                <a:spcPct val="20000"/>
              </a:spcBef>
            </a:pPr>
            <a:r>
              <a:rPr lang="en-US" sz="2000" b="1" dirty="0">
                <a:solidFill>
                  <a:srgbClr val="1F497D"/>
                </a:solidFill>
              </a:rPr>
              <a:t>Article 27 prescribes the transfer of information and </a:t>
            </a:r>
            <a:r>
              <a:rPr lang="en-US" sz="2000" b="1" dirty="0" smtClean="0">
                <a:solidFill>
                  <a:srgbClr val="1F497D"/>
                </a:solidFill>
              </a:rPr>
              <a:t>reporting</a:t>
            </a:r>
            <a:r>
              <a:rPr lang="pl-PL" sz="2000" b="1" dirty="0" smtClean="0">
                <a:solidFill>
                  <a:srgbClr val="1F497D"/>
                </a:solidFill>
              </a:rPr>
              <a:t>:</a:t>
            </a:r>
            <a:endParaRPr lang="pl-PL" sz="2000" b="1" dirty="0">
              <a:solidFill>
                <a:srgbClr val="1F497D"/>
              </a:solidFill>
            </a:endParaRPr>
          </a:p>
          <a:p>
            <a:pPr marL="0" lvl="1">
              <a:spcBef>
                <a:spcPct val="20000"/>
              </a:spcBef>
            </a:pPr>
            <a:r>
              <a:rPr lang="en-US" sz="2000" b="1" dirty="0">
                <a:solidFill>
                  <a:srgbClr val="0070C0"/>
                </a:solidFill>
              </a:rPr>
              <a:t>Member States shall ensure that air quality information is available to the Commission within the prescribed time, </a:t>
            </a:r>
            <a:r>
              <a:rPr lang="en-US" sz="2000" dirty="0">
                <a:solidFill>
                  <a:srgbClr val="0070C0"/>
                </a:solidFill>
              </a:rPr>
              <a:t>as specified in the implementing measures referred to in Article </a:t>
            </a:r>
            <a:r>
              <a:rPr lang="en-US" sz="2000" dirty="0" smtClean="0">
                <a:solidFill>
                  <a:srgbClr val="0070C0"/>
                </a:solidFill>
              </a:rPr>
              <a:t>28</a:t>
            </a:r>
            <a:r>
              <a:rPr lang="hr-HR" sz="2000" b="1" dirty="0" smtClean="0">
                <a:solidFill>
                  <a:srgbClr val="0070C0"/>
                </a:solidFill>
              </a:rPr>
              <a:t> </a:t>
            </a:r>
          </a:p>
          <a:p>
            <a:pPr marL="0" lvl="1">
              <a:spcBef>
                <a:spcPct val="20000"/>
              </a:spcBef>
            </a:pPr>
            <a:r>
              <a:rPr lang="pl-PL" sz="2000" b="1" dirty="0">
                <a:solidFill>
                  <a:srgbClr val="1F497D"/>
                </a:solidFill>
              </a:rPr>
              <a:t>Article 28 prescribes implementing </a:t>
            </a:r>
            <a:r>
              <a:rPr lang="pl-PL" sz="2000" b="1" dirty="0" smtClean="0">
                <a:solidFill>
                  <a:srgbClr val="1F497D"/>
                </a:solidFill>
              </a:rPr>
              <a:t>measures:</a:t>
            </a:r>
            <a:endParaRPr lang="pl-PL" sz="2000" b="1" dirty="0">
              <a:solidFill>
                <a:srgbClr val="1F497D"/>
              </a:solidFill>
            </a:endParaRPr>
          </a:p>
          <a:p>
            <a:pPr marL="0" lvl="1">
              <a:spcBef>
                <a:spcPct val="20000"/>
              </a:spcBef>
            </a:pPr>
            <a:r>
              <a:rPr lang="en-US" sz="2000" dirty="0">
                <a:solidFill>
                  <a:srgbClr val="0070C0"/>
                </a:solidFill>
              </a:rPr>
              <a:t>The Commission shall determine which additional </a:t>
            </a:r>
            <a:r>
              <a:rPr lang="en-US" sz="2000" b="1" dirty="0">
                <a:solidFill>
                  <a:srgbClr val="0070C0"/>
                </a:solidFill>
              </a:rPr>
              <a:t>information should be provided by the Member States and the deadlines </a:t>
            </a:r>
            <a:r>
              <a:rPr lang="en-US" sz="2000" dirty="0">
                <a:solidFill>
                  <a:srgbClr val="0070C0"/>
                </a:solidFill>
              </a:rPr>
              <a:t>for such information to be provided.</a:t>
            </a:r>
          </a:p>
          <a:p>
            <a:pPr marL="0" lvl="1">
              <a:spcBef>
                <a:spcPct val="20000"/>
              </a:spcBef>
            </a:pPr>
            <a:r>
              <a:rPr lang="en-US" sz="2000" dirty="0">
                <a:solidFill>
                  <a:srgbClr val="0070C0"/>
                </a:solidFill>
              </a:rPr>
              <a:t>The Commission also finds ways </a:t>
            </a:r>
            <a:r>
              <a:rPr lang="en-US" sz="2000" b="1" dirty="0">
                <a:solidFill>
                  <a:srgbClr val="0070C0"/>
                </a:solidFill>
              </a:rPr>
              <a:t>to streamline data supply and </a:t>
            </a:r>
            <a:r>
              <a:rPr lang="hr-HR" sz="2000" b="1" dirty="0" err="1" smtClean="0">
                <a:solidFill>
                  <a:srgbClr val="0070C0"/>
                </a:solidFill>
              </a:rPr>
              <a:t>mutual</a:t>
            </a:r>
            <a:r>
              <a:rPr lang="hr-HR" sz="2000" b="1" dirty="0" smtClean="0">
                <a:solidFill>
                  <a:srgbClr val="0070C0"/>
                </a:solidFill>
              </a:rPr>
              <a:t> </a:t>
            </a:r>
            <a:r>
              <a:rPr lang="en-US" sz="2000" b="1" dirty="0" smtClean="0">
                <a:solidFill>
                  <a:srgbClr val="0070C0"/>
                </a:solidFill>
              </a:rPr>
              <a:t>exchange </a:t>
            </a:r>
            <a:r>
              <a:rPr lang="en-US" sz="2000" b="1" dirty="0">
                <a:solidFill>
                  <a:srgbClr val="0070C0"/>
                </a:solidFill>
              </a:rPr>
              <a:t>of information </a:t>
            </a:r>
            <a:r>
              <a:rPr lang="en-US" sz="2000" dirty="0">
                <a:solidFill>
                  <a:srgbClr val="0070C0"/>
                </a:solidFill>
              </a:rPr>
              <a:t>and data from networks and individual </a:t>
            </a:r>
            <a:r>
              <a:rPr lang="hr-HR" sz="2000" dirty="0" smtClean="0">
                <a:solidFill>
                  <a:srgbClr val="0070C0"/>
                </a:solidFill>
              </a:rPr>
              <a:t>monitoring </a:t>
            </a:r>
            <a:r>
              <a:rPr lang="hr-HR" sz="2000" dirty="0" err="1" smtClean="0">
                <a:solidFill>
                  <a:srgbClr val="0070C0"/>
                </a:solidFill>
              </a:rPr>
              <a:t>stations</a:t>
            </a:r>
            <a:r>
              <a:rPr lang="hr-HR" sz="2000" dirty="0" smtClean="0">
                <a:solidFill>
                  <a:srgbClr val="0070C0"/>
                </a:solidFill>
              </a:rPr>
              <a:t> </a:t>
            </a:r>
            <a:r>
              <a:rPr lang="en-US" sz="2000" dirty="0" smtClean="0">
                <a:solidFill>
                  <a:srgbClr val="0070C0"/>
                </a:solidFill>
              </a:rPr>
              <a:t>for </a:t>
            </a:r>
            <a:r>
              <a:rPr lang="en-US" sz="2000" dirty="0">
                <a:solidFill>
                  <a:srgbClr val="0070C0"/>
                </a:solidFill>
              </a:rPr>
              <a:t>the measurement of air pollution within Member </a:t>
            </a:r>
            <a:r>
              <a:rPr lang="en-US" sz="2000" dirty="0" smtClean="0">
                <a:solidFill>
                  <a:srgbClr val="0070C0"/>
                </a:solidFill>
              </a:rPr>
              <a:t>States</a:t>
            </a:r>
            <a:r>
              <a:rPr lang="hr-HR" sz="2000" dirty="0" smtClean="0">
                <a:solidFill>
                  <a:srgbClr val="0070C0"/>
                </a:solidFill>
              </a:rPr>
              <a:t>.</a:t>
            </a:r>
          </a:p>
          <a:p>
            <a:pPr marL="0" lvl="1">
              <a:spcBef>
                <a:spcPct val="20000"/>
              </a:spcBef>
            </a:pPr>
            <a:r>
              <a:rPr lang="en-US" sz="2000" dirty="0">
                <a:solidFill>
                  <a:srgbClr val="0070C0"/>
                </a:solidFill>
              </a:rPr>
              <a:t>The implementing decision came into force </a:t>
            </a:r>
            <a:r>
              <a:rPr lang="en-US" sz="2000" b="1" dirty="0">
                <a:solidFill>
                  <a:srgbClr val="0070C0"/>
                </a:solidFill>
              </a:rPr>
              <a:t>on 1 January 2014</a:t>
            </a:r>
            <a:r>
              <a:rPr lang="en-US" sz="2000" dirty="0">
                <a:solidFill>
                  <a:srgbClr val="0070C0"/>
                </a:solidFill>
              </a:rPr>
              <a:t>. - The decision was discussed in more detail in section 14.2. Implementing Decision EC 2011/850 / EU (IPR</a:t>
            </a:r>
            <a:r>
              <a:rPr lang="en-US" sz="2000" dirty="0" smtClean="0">
                <a:solidFill>
                  <a:srgbClr val="0070C0"/>
                </a:solidFill>
              </a:rPr>
              <a:t>)</a:t>
            </a:r>
            <a:endParaRPr lang="pl-PL" sz="2000" dirty="0" smtClean="0">
              <a:solidFill>
                <a:srgbClr val="0070C0"/>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
        <p:nvSpPr>
          <p:cNvPr id="15"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spTree>
    <p:extLst>
      <p:ext uri="{BB962C8B-B14F-4D97-AF65-F5344CB8AC3E}">
        <p14:creationId xmlns:p14="http://schemas.microsoft.com/office/powerpoint/2010/main" val="3648025335"/>
      </p:ext>
    </p:extLst>
  </p:cSld>
  <p:clrMapOvr>
    <a:masterClrMapping/>
  </p:clrMapOvr>
  <p:transition spd="med">
    <p:fade thruBlk="1"/>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10.3 EXAMPLE OF EU REGULATIONS IMPLEMENTATION IN THE UK</a:t>
            </a: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75639" y="1505559"/>
            <a:ext cx="8644511" cy="4216539"/>
          </a:xfrm>
          <a:prstGeom prst="rect">
            <a:avLst/>
          </a:prstGeom>
        </p:spPr>
        <p:txBody>
          <a:bodyPr wrap="square">
            <a:spAutoFit/>
          </a:bodyPr>
          <a:lstStyle/>
          <a:p>
            <a:pPr marL="0" lvl="1">
              <a:spcBef>
                <a:spcPct val="20000"/>
              </a:spcBef>
            </a:pPr>
            <a:r>
              <a:rPr lang="en-US" sz="2000" b="1" dirty="0">
                <a:solidFill>
                  <a:srgbClr val="0070C0"/>
                </a:solidFill>
              </a:rPr>
              <a:t>The Environment Agency </a:t>
            </a:r>
            <a:r>
              <a:rPr lang="en-US" sz="2000" dirty="0">
                <a:solidFill>
                  <a:srgbClr val="0070C0"/>
                </a:solidFill>
              </a:rPr>
              <a:t>manages UK national measurement </a:t>
            </a:r>
            <a:r>
              <a:rPr lang="hr-HR" sz="2000" dirty="0" err="1" smtClean="0">
                <a:solidFill>
                  <a:srgbClr val="0070C0"/>
                </a:solidFill>
              </a:rPr>
              <a:t>locations</a:t>
            </a:r>
            <a:r>
              <a:rPr lang="en-US" sz="2000" dirty="0" smtClean="0">
                <a:solidFill>
                  <a:srgbClr val="0070C0"/>
                </a:solidFill>
              </a:rPr>
              <a:t> </a:t>
            </a:r>
            <a:r>
              <a:rPr lang="hr-HR" sz="2000" dirty="0" smtClean="0">
                <a:solidFill>
                  <a:srgbClr val="0070C0"/>
                </a:solidFill>
              </a:rPr>
              <a:t>ion </a:t>
            </a:r>
            <a:r>
              <a:rPr lang="hr-HR" sz="2000" dirty="0" err="1" smtClean="0">
                <a:solidFill>
                  <a:srgbClr val="0070C0"/>
                </a:solidFill>
              </a:rPr>
              <a:t>behalf</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en-US" sz="2000" b="1" dirty="0" smtClean="0">
                <a:solidFill>
                  <a:srgbClr val="0070C0"/>
                </a:solidFill>
              </a:rPr>
              <a:t>Defra</a:t>
            </a:r>
            <a:r>
              <a:rPr lang="en-US" sz="2000" dirty="0" smtClean="0">
                <a:solidFill>
                  <a:srgbClr val="0070C0"/>
                </a:solidFill>
              </a:rPr>
              <a:t> </a:t>
            </a:r>
            <a:r>
              <a:rPr lang="en-US" sz="2000" dirty="0">
                <a:solidFill>
                  <a:srgbClr val="0070C0"/>
                </a:solidFill>
              </a:rPr>
              <a:t>(British Ministry of Environmental Protection, Food and Rural Areas) and </a:t>
            </a:r>
            <a:r>
              <a:rPr lang="en-US" sz="2000" b="1" dirty="0">
                <a:solidFill>
                  <a:srgbClr val="0070C0"/>
                </a:solidFill>
              </a:rPr>
              <a:t>Devolved Administrations </a:t>
            </a:r>
            <a:r>
              <a:rPr lang="en-US" sz="2000" dirty="0">
                <a:solidFill>
                  <a:srgbClr val="0070C0"/>
                </a:solidFill>
              </a:rPr>
              <a:t>(institutions operating only within a certain part of the United Kingdom </a:t>
            </a:r>
            <a:r>
              <a:rPr lang="en-US" sz="2000" dirty="0" smtClean="0">
                <a:solidFill>
                  <a:srgbClr val="0070C0"/>
                </a:solidFill>
              </a:rPr>
              <a:t>– </a:t>
            </a:r>
            <a:r>
              <a:rPr lang="hr-HR" sz="2000" dirty="0" err="1" smtClean="0">
                <a:solidFill>
                  <a:srgbClr val="0070C0"/>
                </a:solidFill>
              </a:rPr>
              <a:t>executive</a:t>
            </a:r>
            <a:r>
              <a:rPr lang="hr-HR" sz="2000" dirty="0" smtClean="0">
                <a:solidFill>
                  <a:srgbClr val="0070C0"/>
                </a:solidFill>
              </a:rPr>
              <a:t> </a:t>
            </a:r>
            <a:r>
              <a:rPr lang="hr-HR" sz="2000" dirty="0">
                <a:solidFill>
                  <a:srgbClr val="0070C0"/>
                </a:solidFill>
              </a:rPr>
              <a:t>i</a:t>
            </a:r>
            <a:r>
              <a:rPr lang="en-US" sz="2000" dirty="0" err="1" smtClean="0">
                <a:solidFill>
                  <a:srgbClr val="0070C0"/>
                </a:solidFill>
              </a:rPr>
              <a:t>nstitutions</a:t>
            </a:r>
            <a:r>
              <a:rPr lang="en-US" sz="2000" dirty="0" smtClean="0">
                <a:solidFill>
                  <a:srgbClr val="0070C0"/>
                </a:solidFill>
              </a:rPr>
              <a:t> </a:t>
            </a:r>
            <a:r>
              <a:rPr lang="en-US" sz="2000" dirty="0">
                <a:solidFill>
                  <a:srgbClr val="0070C0"/>
                </a:solidFill>
              </a:rPr>
              <a:t>are created for Scotland, Northern Ireland and Wales).</a:t>
            </a:r>
            <a:endParaRPr lang="pl-PL" sz="2000" dirty="0" smtClean="0">
              <a:solidFill>
                <a:srgbClr val="0070C0"/>
              </a:solidFill>
            </a:endParaRPr>
          </a:p>
          <a:p>
            <a:pPr marL="0" lvl="1">
              <a:spcBef>
                <a:spcPct val="20000"/>
              </a:spcBef>
            </a:pPr>
            <a:r>
              <a:rPr lang="en-US" sz="2000" dirty="0">
                <a:solidFill>
                  <a:srgbClr val="0070C0"/>
                </a:solidFill>
              </a:rPr>
              <a:t>The Environment Agency currently manages a total of about </a:t>
            </a:r>
            <a:r>
              <a:rPr lang="en-US" sz="2000" b="1" dirty="0">
                <a:solidFill>
                  <a:srgbClr val="0070C0"/>
                </a:solidFill>
              </a:rPr>
              <a:t>300 air quality monitoring stations across the United Kingdom</a:t>
            </a:r>
            <a:r>
              <a:rPr lang="en-US" sz="2000" dirty="0">
                <a:solidFill>
                  <a:srgbClr val="0070C0"/>
                </a:solidFill>
              </a:rPr>
              <a:t>, which are </a:t>
            </a:r>
            <a:r>
              <a:rPr lang="en-US" sz="2000" b="1" dirty="0">
                <a:solidFill>
                  <a:srgbClr val="0070C0"/>
                </a:solidFill>
              </a:rPr>
              <a:t>organized into </a:t>
            </a:r>
            <a:r>
              <a:rPr lang="hr-HR" sz="2000" b="1" dirty="0" err="1" smtClean="0">
                <a:solidFill>
                  <a:srgbClr val="0070C0"/>
                </a:solidFill>
              </a:rPr>
              <a:t>measuring</a:t>
            </a:r>
            <a:r>
              <a:rPr lang="hr-HR" sz="2000" b="1" dirty="0" smtClean="0">
                <a:solidFill>
                  <a:srgbClr val="0070C0"/>
                </a:solidFill>
              </a:rPr>
              <a:t> </a:t>
            </a:r>
            <a:r>
              <a:rPr lang="hr-HR" sz="2000" b="1" dirty="0" err="1" smtClean="0">
                <a:solidFill>
                  <a:srgbClr val="0070C0"/>
                </a:solidFill>
              </a:rPr>
              <a:t>networks</a:t>
            </a:r>
            <a:r>
              <a:rPr lang="en-US" sz="2000" dirty="0" smtClean="0">
                <a:solidFill>
                  <a:srgbClr val="0070C0"/>
                </a:solidFill>
              </a:rPr>
              <a:t> </a:t>
            </a:r>
            <a:r>
              <a:rPr lang="en-US" sz="2000" dirty="0">
                <a:solidFill>
                  <a:srgbClr val="0070C0"/>
                </a:solidFill>
              </a:rPr>
              <a:t>according to what type of information </a:t>
            </a:r>
            <a:r>
              <a:rPr lang="hr-HR" sz="2000" dirty="0" err="1" smtClean="0">
                <a:solidFill>
                  <a:srgbClr val="0070C0"/>
                </a:solidFill>
              </a:rPr>
              <a:t>they</a:t>
            </a:r>
            <a:r>
              <a:rPr lang="en-US" sz="2000" dirty="0" smtClean="0">
                <a:solidFill>
                  <a:srgbClr val="0070C0"/>
                </a:solidFill>
              </a:rPr>
              <a:t> collect </a:t>
            </a:r>
            <a:r>
              <a:rPr lang="en-US" sz="2000" dirty="0">
                <a:solidFill>
                  <a:srgbClr val="0070C0"/>
                </a:solidFill>
              </a:rPr>
              <a:t>using a particular method. What pollutant substances are measured and which methods are used depends on the reason why the </a:t>
            </a:r>
            <a:r>
              <a:rPr lang="en-US" sz="2000" b="1" dirty="0">
                <a:solidFill>
                  <a:srgbClr val="0070C0"/>
                </a:solidFill>
              </a:rPr>
              <a:t>network is established and the purpose for which the data will be used.</a:t>
            </a:r>
            <a:endParaRPr lang="pl-PL" sz="2000" b="1" dirty="0" smtClean="0">
              <a:solidFill>
                <a:srgbClr val="0070C0"/>
              </a:solidFill>
            </a:endParaRPr>
          </a:p>
          <a:p>
            <a:pPr marL="0" lvl="1">
              <a:spcBef>
                <a:spcPct val="20000"/>
              </a:spcBef>
            </a:pPr>
            <a:r>
              <a:rPr lang="en-US" sz="2000" dirty="0">
                <a:solidFill>
                  <a:srgbClr val="0070C0"/>
                </a:solidFill>
              </a:rPr>
              <a:t>There are two main types of </a:t>
            </a:r>
            <a:r>
              <a:rPr lang="hr-HR" sz="2000" dirty="0" err="1" smtClean="0">
                <a:solidFill>
                  <a:srgbClr val="0070C0"/>
                </a:solidFill>
              </a:rPr>
              <a:t>measuring</a:t>
            </a:r>
            <a:r>
              <a:rPr lang="hr-HR" sz="2000" dirty="0" smtClean="0">
                <a:solidFill>
                  <a:srgbClr val="0070C0"/>
                </a:solidFill>
              </a:rPr>
              <a:t> </a:t>
            </a:r>
            <a:r>
              <a:rPr lang="hr-HR" sz="2000" dirty="0" err="1" smtClean="0">
                <a:solidFill>
                  <a:srgbClr val="0070C0"/>
                </a:solidFill>
              </a:rPr>
              <a:t>networks</a:t>
            </a:r>
            <a:r>
              <a:rPr lang="hr-HR" sz="2000" dirty="0" smtClean="0">
                <a:solidFill>
                  <a:srgbClr val="0070C0"/>
                </a:solidFill>
              </a:rPr>
              <a:t> </a:t>
            </a:r>
            <a:r>
              <a:rPr lang="en-US" sz="2000" dirty="0" smtClean="0">
                <a:solidFill>
                  <a:srgbClr val="0070C0"/>
                </a:solidFill>
              </a:rPr>
              <a:t>in </a:t>
            </a:r>
            <a:r>
              <a:rPr lang="en-US" sz="2000" dirty="0">
                <a:solidFill>
                  <a:srgbClr val="0070C0"/>
                </a:solidFill>
              </a:rPr>
              <a:t>the UK - automatic and </a:t>
            </a:r>
            <a:r>
              <a:rPr lang="en-US" sz="2000" dirty="0" smtClean="0">
                <a:solidFill>
                  <a:srgbClr val="0070C0"/>
                </a:solidFill>
              </a:rPr>
              <a:t>non</a:t>
            </a:r>
            <a:r>
              <a:rPr lang="hr-HR" sz="2000" dirty="0">
                <a:solidFill>
                  <a:srgbClr val="0070C0"/>
                </a:solidFill>
              </a:rPr>
              <a:t>-</a:t>
            </a:r>
            <a:r>
              <a:rPr lang="en-US" sz="2000" dirty="0" smtClean="0">
                <a:solidFill>
                  <a:srgbClr val="0070C0"/>
                </a:solidFill>
              </a:rPr>
              <a:t>automatic </a:t>
            </a:r>
            <a:r>
              <a:rPr lang="en-US" sz="2000" dirty="0">
                <a:solidFill>
                  <a:srgbClr val="0070C0"/>
                </a:solidFill>
              </a:rPr>
              <a:t>networks</a:t>
            </a:r>
            <a:r>
              <a:rPr lang="en-US" sz="2000" dirty="0" smtClean="0">
                <a:solidFill>
                  <a:srgbClr val="0070C0"/>
                </a:solidFill>
              </a:rPr>
              <a:t>.</a:t>
            </a:r>
            <a:endParaRPr lang="pl-PL"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379775101"/>
      </p:ext>
    </p:extLst>
  </p:cSld>
  <p:clrMapOvr>
    <a:masterClrMapping/>
  </p:clrMapOvr>
  <p:transition spd="med">
    <p:fade thruBlk="1"/>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10.3 </a:t>
            </a:r>
            <a:r>
              <a:rPr lang="hr-HR" sz="2800" b="1" dirty="0">
                <a:solidFill>
                  <a:schemeClr val="tx2"/>
                </a:solidFill>
                <a:effectLst>
                  <a:glow>
                    <a:srgbClr val="7F7F7F">
                      <a:alpha val="35000"/>
                    </a:srgbClr>
                  </a:glow>
                </a:effectLst>
              </a:rPr>
              <a:t>EXAMPLE OF EU REGULATIONS IMPLEMENTATION IN THE UK</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336225" y="2058802"/>
            <a:ext cx="3246560" cy="2246769"/>
          </a:xfrm>
          <a:prstGeom prst="rect">
            <a:avLst/>
          </a:prstGeom>
        </p:spPr>
        <p:txBody>
          <a:bodyPr wrap="square">
            <a:spAutoFit/>
          </a:bodyPr>
          <a:lstStyle/>
          <a:p>
            <a:pPr marL="0" lvl="1">
              <a:spcBef>
                <a:spcPct val="20000"/>
              </a:spcBef>
            </a:pPr>
            <a:r>
              <a:rPr lang="en-US" sz="2000" b="1" dirty="0">
                <a:solidFill>
                  <a:srgbClr val="0070C0"/>
                </a:solidFill>
              </a:rPr>
              <a:t>AURN </a:t>
            </a:r>
            <a:r>
              <a:rPr lang="en-US" sz="2000" dirty="0">
                <a:solidFill>
                  <a:srgbClr val="0070C0"/>
                </a:solidFill>
              </a:rPr>
              <a:t>is the UK's largest automatic air quality monitoring network and is the main network </a:t>
            </a:r>
            <a:r>
              <a:rPr lang="en-US" sz="2000" b="1" dirty="0">
                <a:solidFill>
                  <a:srgbClr val="0070C0"/>
                </a:solidFill>
              </a:rPr>
              <a:t>used to report on compliance with the Ambient Air Quality Directives</a:t>
            </a:r>
            <a:r>
              <a:rPr lang="en-US" sz="2000" b="1" dirty="0" smtClean="0">
                <a:solidFill>
                  <a:srgbClr val="0070C0"/>
                </a:solidFill>
              </a:rPr>
              <a:t>.</a:t>
            </a:r>
            <a:endParaRPr lang="pl-PL" sz="2000" b="1" dirty="0" smtClean="0">
              <a:solidFill>
                <a:srgbClr val="0070C0"/>
              </a:solidFill>
            </a:endParaRPr>
          </a:p>
        </p:txBody>
      </p:sp>
      <p:sp>
        <p:nvSpPr>
          <p:cNvPr id="3" name="Rectangle 2"/>
          <p:cNvSpPr/>
          <p:nvPr/>
        </p:nvSpPr>
        <p:spPr>
          <a:xfrm>
            <a:off x="336225" y="1257116"/>
            <a:ext cx="7452799" cy="523220"/>
          </a:xfrm>
          <a:prstGeom prst="rect">
            <a:avLst/>
          </a:prstGeom>
        </p:spPr>
        <p:txBody>
          <a:bodyPr wrap="square">
            <a:spAutoFit/>
          </a:bodyPr>
          <a:lstStyle/>
          <a:p>
            <a:pPr marL="0" lvl="1">
              <a:spcBef>
                <a:spcPct val="20000"/>
              </a:spcBef>
            </a:pPr>
            <a:r>
              <a:rPr lang="pl-PL" sz="2800" b="1" dirty="0" smtClean="0">
                <a:solidFill>
                  <a:srgbClr val="1F497D"/>
                </a:solidFill>
              </a:rPr>
              <a:t>Automatic urban and rural network (</a:t>
            </a:r>
            <a:r>
              <a:rPr lang="pl-PL" sz="2800" b="1" dirty="0">
                <a:solidFill>
                  <a:srgbClr val="1F497D"/>
                </a:solidFill>
              </a:rPr>
              <a:t>AURN)</a:t>
            </a:r>
          </a:p>
        </p:txBody>
      </p:sp>
      <p:graphicFrame>
        <p:nvGraphicFramePr>
          <p:cNvPr id="4" name="Table 3"/>
          <p:cNvGraphicFramePr>
            <a:graphicFrameLocks noGrp="1"/>
          </p:cNvGraphicFramePr>
          <p:nvPr>
            <p:extLst>
              <p:ext uri="{D42A27DB-BD31-4B8C-83A1-F6EECF244321}">
                <p14:modId xmlns:p14="http://schemas.microsoft.com/office/powerpoint/2010/main" val="409529992"/>
              </p:ext>
            </p:extLst>
          </p:nvPr>
        </p:nvGraphicFramePr>
        <p:xfrm>
          <a:off x="3869962" y="1828062"/>
          <a:ext cx="4063208" cy="4857032"/>
        </p:xfrm>
        <a:graphic>
          <a:graphicData uri="http://schemas.openxmlformats.org/drawingml/2006/table">
            <a:tbl>
              <a:tblPr/>
              <a:tblGrid>
                <a:gridCol w="1995485">
                  <a:extLst>
                    <a:ext uri="{9D8B030D-6E8A-4147-A177-3AD203B41FA5}">
                      <a16:colId xmlns:a16="http://schemas.microsoft.com/office/drawing/2014/main" val="365091160"/>
                    </a:ext>
                  </a:extLst>
                </a:gridCol>
                <a:gridCol w="2067723">
                  <a:extLst>
                    <a:ext uri="{9D8B030D-6E8A-4147-A177-3AD203B41FA5}">
                      <a16:colId xmlns:a16="http://schemas.microsoft.com/office/drawing/2014/main" val="346190536"/>
                    </a:ext>
                  </a:extLst>
                </a:gridCol>
              </a:tblGrid>
              <a:tr h="163657">
                <a:tc>
                  <a:txBody>
                    <a:bodyPr/>
                    <a:lstStyle/>
                    <a:p>
                      <a:pPr algn="l" fontAlgn="t"/>
                      <a:r>
                        <a:rPr lang="hr-BA" sz="900" b="1">
                          <a:solidFill>
                            <a:srgbClr val="FFFFFF"/>
                          </a:solidFill>
                          <a:effectLst/>
                        </a:rPr>
                        <a:t>Parameters Measured</a:t>
                      </a:r>
                    </a:p>
                  </a:txBody>
                  <a:tcPr marL="14108" marR="14108" marT="14108" marB="14108">
                    <a:lnL>
                      <a:noFill/>
                    </a:lnL>
                    <a:lnR>
                      <a:noFill/>
                    </a:lnR>
                    <a:lnT>
                      <a:noFill/>
                    </a:lnT>
                    <a:lnB>
                      <a:noFill/>
                    </a:lnB>
                    <a:solidFill>
                      <a:srgbClr val="013567"/>
                    </a:solidFill>
                  </a:tcPr>
                </a:tc>
                <a:tc>
                  <a:txBody>
                    <a:bodyPr/>
                    <a:lstStyle/>
                    <a:p>
                      <a:pPr algn="l" fontAlgn="t"/>
                      <a:r>
                        <a:rPr lang="hr-BA" sz="900" b="1">
                          <a:solidFill>
                            <a:srgbClr val="FFFFFF"/>
                          </a:solidFill>
                          <a:effectLst/>
                        </a:rPr>
                        <a:t>Monitoring sites and data</a:t>
                      </a:r>
                    </a:p>
                  </a:txBody>
                  <a:tcPr marL="14108" marR="14108" marT="14108" marB="14108">
                    <a:lnL>
                      <a:noFill/>
                    </a:lnL>
                    <a:lnR>
                      <a:noFill/>
                    </a:lnR>
                    <a:lnT>
                      <a:noFill/>
                    </a:lnT>
                    <a:lnB>
                      <a:noFill/>
                    </a:lnB>
                    <a:solidFill>
                      <a:srgbClr val="013567"/>
                    </a:solidFill>
                  </a:tcPr>
                </a:tc>
                <a:extLst>
                  <a:ext uri="{0D108BD9-81ED-4DB2-BD59-A6C34878D82A}">
                    <a16:rowId xmlns:a16="http://schemas.microsoft.com/office/drawing/2014/main" val="4177083709"/>
                  </a:ext>
                </a:extLst>
              </a:tr>
              <a:tr h="4362306">
                <a:tc>
                  <a:txBody>
                    <a:bodyPr/>
                    <a:lstStyle/>
                    <a:p>
                      <a:pPr algn="l" fontAlgn="t"/>
                      <a:r>
                        <a:rPr lang="hr-BA" sz="900" b="0">
                          <a:effectLst/>
                        </a:rPr>
                        <a:t>Ambient Temperature</a:t>
                      </a:r>
                      <a:br>
                        <a:rPr lang="hr-BA" sz="900" b="0">
                          <a:effectLst/>
                        </a:rPr>
                      </a:br>
                      <a:r>
                        <a:rPr lang="hr-BA" sz="900" b="0">
                          <a:effectLst/>
                        </a:rPr>
                        <a:t>Barometric pressure</a:t>
                      </a:r>
                      <a:br>
                        <a:rPr lang="hr-BA" sz="900" b="0">
                          <a:effectLst/>
                        </a:rPr>
                      </a:br>
                      <a:r>
                        <a:rPr lang="hr-BA" sz="900" b="0">
                          <a:effectLst/>
                        </a:rPr>
                        <a:t>Carbon monoxide</a:t>
                      </a:r>
                      <a:br>
                        <a:rPr lang="hr-BA" sz="900" b="0">
                          <a:effectLst/>
                        </a:rPr>
                      </a:br>
                      <a:r>
                        <a:rPr lang="hr-BA" sz="900" b="0">
                          <a:effectLst/>
                        </a:rPr>
                        <a:t>Daily measured PM</a:t>
                      </a:r>
                      <a:r>
                        <a:rPr lang="hr-BA" sz="900" b="0" baseline="-25000">
                          <a:effectLst/>
                        </a:rPr>
                        <a:t>10</a:t>
                      </a:r>
                      <a:r>
                        <a:rPr lang="hr-BA" sz="900" b="0">
                          <a:effectLst/>
                        </a:rPr>
                        <a:t> (uncorrected)</a:t>
                      </a:r>
                      <a:br>
                        <a:rPr lang="hr-BA" sz="900" b="0">
                          <a:effectLst/>
                        </a:rPr>
                      </a:br>
                      <a:r>
                        <a:rPr lang="hr-BA" sz="900" b="0">
                          <a:effectLst/>
                        </a:rPr>
                        <a:t>Daily measured PM</a:t>
                      </a:r>
                      <a:r>
                        <a:rPr lang="hr-BA" sz="900" b="0" baseline="-25000">
                          <a:effectLst/>
                        </a:rPr>
                        <a:t>2.5</a:t>
                      </a:r>
                      <a:r>
                        <a:rPr lang="hr-BA" sz="900" b="0">
                          <a:effectLst/>
                        </a:rPr>
                        <a:t> (uncorrected)</a:t>
                      </a:r>
                      <a:br>
                        <a:rPr lang="hr-BA" sz="900" b="0">
                          <a:effectLst/>
                        </a:rPr>
                      </a:br>
                      <a:r>
                        <a:rPr lang="hr-BA" sz="900" b="0">
                          <a:effectLst/>
                        </a:rPr>
                        <a:t>Modelled Temperature</a:t>
                      </a:r>
                      <a:br>
                        <a:rPr lang="hr-BA" sz="900" b="0">
                          <a:effectLst/>
                        </a:rPr>
                      </a:br>
                      <a:r>
                        <a:rPr lang="hr-BA" sz="900" b="0">
                          <a:effectLst/>
                        </a:rPr>
                        <a:t>Modelled Wind Direction</a:t>
                      </a:r>
                      <a:br>
                        <a:rPr lang="hr-BA" sz="900" b="0">
                          <a:effectLst/>
                        </a:rPr>
                      </a:br>
                      <a:r>
                        <a:rPr lang="hr-BA" sz="900" b="0">
                          <a:effectLst/>
                        </a:rPr>
                        <a:t>Modelled Wind Speed</a:t>
                      </a:r>
                      <a:br>
                        <a:rPr lang="hr-BA" sz="900" b="0">
                          <a:effectLst/>
                        </a:rPr>
                      </a:br>
                      <a:r>
                        <a:rPr lang="hr-BA" sz="900" b="0">
                          <a:effectLst/>
                        </a:rPr>
                        <a:t>Nitric oxide</a:t>
                      </a:r>
                      <a:br>
                        <a:rPr lang="hr-BA" sz="900" b="0">
                          <a:effectLst/>
                        </a:rPr>
                      </a:br>
                      <a:r>
                        <a:rPr lang="hr-BA" sz="900" b="0">
                          <a:effectLst/>
                        </a:rPr>
                        <a:t>Nitrogen dioxide</a:t>
                      </a:r>
                      <a:br>
                        <a:rPr lang="hr-BA" sz="900" b="0">
                          <a:effectLst/>
                        </a:rPr>
                      </a:br>
                      <a:r>
                        <a:rPr lang="hr-BA" sz="900" b="0">
                          <a:effectLst/>
                        </a:rPr>
                        <a:t>Nitrogen oxides as nitrogen dioxide</a:t>
                      </a:r>
                      <a:br>
                        <a:rPr lang="hr-BA" sz="900" b="0">
                          <a:effectLst/>
                        </a:rPr>
                      </a:br>
                      <a:r>
                        <a:rPr lang="hr-BA" sz="900" b="0">
                          <a:effectLst/>
                        </a:rPr>
                        <a:t>Non-volatile PM</a:t>
                      </a:r>
                      <a:r>
                        <a:rPr lang="hr-BA" sz="900" b="0" baseline="-25000">
                          <a:effectLst/>
                        </a:rPr>
                        <a:t>10</a:t>
                      </a:r>
                      <a:r>
                        <a:rPr lang="hr-BA" sz="900" b="0">
                          <a:effectLst/>
                        </a:rPr>
                        <a:t> (Hourly measured)</a:t>
                      </a:r>
                      <a:br>
                        <a:rPr lang="hr-BA" sz="900" b="0">
                          <a:effectLst/>
                        </a:rPr>
                      </a:br>
                      <a:r>
                        <a:rPr lang="hr-BA" sz="900" b="0">
                          <a:effectLst/>
                        </a:rPr>
                        <a:t>Non-volatile PM</a:t>
                      </a:r>
                      <a:r>
                        <a:rPr lang="hr-BA" sz="900" b="0" baseline="-25000">
                          <a:effectLst/>
                        </a:rPr>
                        <a:t>2.5</a:t>
                      </a:r>
                      <a:r>
                        <a:rPr lang="hr-BA" sz="900" b="0">
                          <a:effectLst/>
                        </a:rPr>
                        <a:t> (Hourly measured)</a:t>
                      </a:r>
                      <a:br>
                        <a:rPr lang="hr-BA" sz="900" b="0">
                          <a:effectLst/>
                        </a:rPr>
                      </a:br>
                      <a:r>
                        <a:rPr lang="hr-BA" sz="900" b="0">
                          <a:effectLst/>
                        </a:rPr>
                        <a:t>Ozone</a:t>
                      </a:r>
                      <a:br>
                        <a:rPr lang="hr-BA" sz="900" b="0">
                          <a:effectLst/>
                        </a:rPr>
                      </a:br>
                      <a:r>
                        <a:rPr lang="hr-BA" sz="900" b="0">
                          <a:effectLst/>
                        </a:rPr>
                        <a:t>PM10 Ambient pressure measured</a:t>
                      </a:r>
                      <a:br>
                        <a:rPr lang="hr-BA" sz="900" b="0">
                          <a:effectLst/>
                        </a:rPr>
                      </a:br>
                      <a:r>
                        <a:rPr lang="hr-BA" sz="900" b="0">
                          <a:effectLst/>
                        </a:rPr>
                        <a:t>PM10 Ambient Temperature</a:t>
                      </a:r>
                      <a:br>
                        <a:rPr lang="hr-BA" sz="900" b="0">
                          <a:effectLst/>
                        </a:rPr>
                      </a:br>
                      <a:r>
                        <a:rPr lang="hr-BA" sz="900" b="0">
                          <a:effectLst/>
                        </a:rPr>
                        <a:t>PM2.5 Ambient Preasure</a:t>
                      </a:r>
                      <a:br>
                        <a:rPr lang="hr-BA" sz="900" b="0">
                          <a:effectLst/>
                        </a:rPr>
                      </a:br>
                      <a:r>
                        <a:rPr lang="hr-BA" sz="900" b="0">
                          <a:effectLst/>
                        </a:rPr>
                        <a:t>PM2.5 Ambient Temperature</a:t>
                      </a:r>
                      <a:br>
                        <a:rPr lang="hr-BA" sz="900" b="0">
                          <a:effectLst/>
                        </a:rPr>
                      </a:br>
                      <a:r>
                        <a:rPr lang="hr-BA" sz="900" b="0">
                          <a:effectLst/>
                        </a:rPr>
                        <a:t>PM</a:t>
                      </a:r>
                      <a:r>
                        <a:rPr lang="hr-BA" sz="900" b="0" baseline="-25000">
                          <a:effectLst/>
                        </a:rPr>
                        <a:t>10</a:t>
                      </a:r>
                      <a:r>
                        <a:rPr lang="hr-BA" sz="900" b="0">
                          <a:effectLst/>
                        </a:rPr>
                        <a:t> particulate matter (Daily measured)</a:t>
                      </a:r>
                      <a:br>
                        <a:rPr lang="hr-BA" sz="900" b="0">
                          <a:effectLst/>
                        </a:rPr>
                      </a:br>
                      <a:r>
                        <a:rPr lang="hr-BA" sz="900" b="0">
                          <a:effectLst/>
                        </a:rPr>
                        <a:t>PM</a:t>
                      </a:r>
                      <a:r>
                        <a:rPr lang="hr-BA" sz="900" b="0" baseline="-25000">
                          <a:effectLst/>
                        </a:rPr>
                        <a:t>10</a:t>
                      </a:r>
                      <a:r>
                        <a:rPr lang="hr-BA" sz="900" b="0">
                          <a:effectLst/>
                        </a:rPr>
                        <a:t> particulate matter (Hourly measured)</a:t>
                      </a:r>
                      <a:br>
                        <a:rPr lang="hr-BA" sz="900" b="0">
                          <a:effectLst/>
                        </a:rPr>
                      </a:br>
                      <a:r>
                        <a:rPr lang="hr-BA" sz="900" b="0">
                          <a:effectLst/>
                        </a:rPr>
                        <a:t>PM</a:t>
                      </a:r>
                      <a:r>
                        <a:rPr lang="hr-BA" sz="900" b="0" baseline="-25000">
                          <a:effectLst/>
                        </a:rPr>
                        <a:t>1</a:t>
                      </a:r>
                      <a:r>
                        <a:rPr lang="hr-BA" sz="900" b="0">
                          <a:effectLst/>
                        </a:rPr>
                        <a:t> particulate matter (Hourly measured)</a:t>
                      </a:r>
                      <a:br>
                        <a:rPr lang="hr-BA" sz="900" b="0">
                          <a:effectLst/>
                        </a:rPr>
                      </a:br>
                      <a:r>
                        <a:rPr lang="hr-BA" sz="900" b="0">
                          <a:effectLst/>
                        </a:rPr>
                        <a:t>PM</a:t>
                      </a:r>
                      <a:r>
                        <a:rPr lang="hr-BA" sz="900" b="0" baseline="-25000">
                          <a:effectLst/>
                        </a:rPr>
                        <a:t>2.5</a:t>
                      </a:r>
                      <a:r>
                        <a:rPr lang="hr-BA" sz="900" b="0">
                          <a:effectLst/>
                        </a:rPr>
                        <a:t> particulate matter (Daily measured)</a:t>
                      </a:r>
                      <a:br>
                        <a:rPr lang="hr-BA" sz="900" b="0">
                          <a:effectLst/>
                        </a:rPr>
                      </a:br>
                      <a:r>
                        <a:rPr lang="hr-BA" sz="900" b="0">
                          <a:effectLst/>
                        </a:rPr>
                        <a:t>PM</a:t>
                      </a:r>
                      <a:r>
                        <a:rPr lang="hr-BA" sz="900" b="0" baseline="-25000">
                          <a:effectLst/>
                        </a:rPr>
                        <a:t>2.5</a:t>
                      </a:r>
                      <a:r>
                        <a:rPr lang="hr-BA" sz="900" b="0">
                          <a:effectLst/>
                        </a:rPr>
                        <a:t> particulate matter (Hourly measured)</a:t>
                      </a:r>
                      <a:br>
                        <a:rPr lang="hr-BA" sz="900" b="0">
                          <a:effectLst/>
                        </a:rPr>
                      </a:br>
                      <a:r>
                        <a:rPr lang="hr-BA" sz="900" b="0">
                          <a:effectLst/>
                        </a:rPr>
                        <a:t>Rainfall</a:t>
                      </a:r>
                      <a:br>
                        <a:rPr lang="hr-BA" sz="900" b="0">
                          <a:effectLst/>
                        </a:rPr>
                      </a:br>
                      <a:r>
                        <a:rPr lang="hr-BA" sz="900" b="0">
                          <a:effectLst/>
                        </a:rPr>
                        <a:t>Relative Humidity</a:t>
                      </a:r>
                      <a:br>
                        <a:rPr lang="hr-BA" sz="900" b="0">
                          <a:effectLst/>
                        </a:rPr>
                      </a:br>
                      <a:r>
                        <a:rPr lang="hr-BA" sz="900" b="0">
                          <a:effectLst/>
                        </a:rPr>
                        <a:t>Sulphur dioxide</a:t>
                      </a:r>
                      <a:br>
                        <a:rPr lang="hr-BA" sz="900" b="0">
                          <a:effectLst/>
                        </a:rPr>
                      </a:br>
                      <a:r>
                        <a:rPr lang="hr-BA" sz="900" b="0">
                          <a:effectLst/>
                        </a:rPr>
                        <a:t>Total Particulates</a:t>
                      </a:r>
                      <a:br>
                        <a:rPr lang="hr-BA" sz="900" b="0">
                          <a:effectLst/>
                        </a:rPr>
                      </a:br>
                      <a:r>
                        <a:rPr lang="hr-BA" sz="900" b="0">
                          <a:effectLst/>
                        </a:rPr>
                        <a:t>Volatile PM</a:t>
                      </a:r>
                      <a:r>
                        <a:rPr lang="hr-BA" sz="900" b="0" baseline="-25000">
                          <a:effectLst/>
                        </a:rPr>
                        <a:t>10</a:t>
                      </a:r>
                      <a:r>
                        <a:rPr lang="hr-BA" sz="900" b="0">
                          <a:effectLst/>
                        </a:rPr>
                        <a:t> (Hourly measured)</a:t>
                      </a:r>
                      <a:br>
                        <a:rPr lang="hr-BA" sz="900" b="0">
                          <a:effectLst/>
                        </a:rPr>
                      </a:br>
                      <a:r>
                        <a:rPr lang="hr-BA" sz="900" b="0">
                          <a:effectLst/>
                        </a:rPr>
                        <a:t>Volatile PM</a:t>
                      </a:r>
                      <a:r>
                        <a:rPr lang="hr-BA" sz="900" b="0" baseline="-25000">
                          <a:effectLst/>
                        </a:rPr>
                        <a:t>2.5</a:t>
                      </a:r>
                      <a:r>
                        <a:rPr lang="hr-BA" sz="900" b="0">
                          <a:effectLst/>
                        </a:rPr>
                        <a:t> (Hourly measured)</a:t>
                      </a:r>
                      <a:br>
                        <a:rPr lang="hr-BA" sz="900" b="0">
                          <a:effectLst/>
                        </a:rPr>
                      </a:br>
                      <a:r>
                        <a:rPr lang="hr-BA" sz="900" b="0">
                          <a:effectLst/>
                        </a:rPr>
                        <a:t>Wind Direction</a:t>
                      </a:r>
                      <a:br>
                        <a:rPr lang="hr-BA" sz="900" b="0">
                          <a:effectLst/>
                        </a:rPr>
                      </a:br>
                      <a:r>
                        <a:rPr lang="hr-BA" sz="900" b="0">
                          <a:effectLst/>
                        </a:rPr>
                        <a:t>Wind Speed</a:t>
                      </a:r>
                      <a:br>
                        <a:rPr lang="hr-BA" sz="900" b="0">
                          <a:effectLst/>
                        </a:rPr>
                      </a:br>
                      <a:endParaRPr lang="hr-BA" sz="900" b="0">
                        <a:effectLst/>
                      </a:endParaRPr>
                    </a:p>
                  </a:txBody>
                  <a:tcPr marL="14108" marR="14108" marT="14108" marB="14108">
                    <a:lnL>
                      <a:noFill/>
                    </a:lnL>
                    <a:lnR w="9525" cap="flat" cmpd="sng" algn="ctr">
                      <a:solidFill>
                        <a:srgbClr val="333333"/>
                      </a:solidFill>
                      <a:prstDash val="solid"/>
                      <a:round/>
                      <a:headEnd type="none" w="med" len="med"/>
                      <a:tailEnd type="none" w="med" len="med"/>
                    </a:lnR>
                    <a:lnT>
                      <a:noFill/>
                    </a:lnT>
                    <a:lnB w="9525" cap="flat" cmpd="sng" algn="ctr">
                      <a:solidFill>
                        <a:srgbClr val="333333"/>
                      </a:solidFill>
                      <a:prstDash val="solid"/>
                      <a:round/>
                      <a:headEnd type="none" w="med" len="med"/>
                      <a:tailEnd type="none" w="med" len="med"/>
                    </a:lnB>
                    <a:solidFill>
                      <a:srgbClr val="FFFFFF"/>
                    </a:solidFill>
                  </a:tcPr>
                </a:tc>
                <a:tc>
                  <a:txBody>
                    <a:bodyPr/>
                    <a:lstStyle/>
                    <a:p>
                      <a:pPr algn="l" fontAlgn="t"/>
                      <a:r>
                        <a:rPr lang="en-US" sz="900" b="1" dirty="0">
                          <a:effectLst/>
                        </a:rPr>
                        <a:t>Current sites:</a:t>
                      </a:r>
                      <a:r>
                        <a:rPr lang="en-US" sz="900" b="0" dirty="0">
                          <a:effectLst/>
                        </a:rPr>
                        <a:t> 142</a:t>
                      </a:r>
                      <a:br>
                        <a:rPr lang="en-US" sz="900" b="0" dirty="0">
                          <a:effectLst/>
                        </a:rPr>
                      </a:br>
                      <a:r>
                        <a:rPr lang="en-US" sz="900" b="1" dirty="0">
                          <a:effectLst/>
                        </a:rPr>
                        <a:t>Total sites:</a:t>
                      </a:r>
                      <a:r>
                        <a:rPr lang="en-US" sz="900" b="0" dirty="0">
                          <a:effectLst/>
                        </a:rPr>
                        <a:t> 218</a:t>
                      </a:r>
                      <a:br>
                        <a:rPr lang="en-US" sz="900" b="0" dirty="0">
                          <a:effectLst/>
                        </a:rPr>
                      </a:br>
                      <a:r>
                        <a:rPr lang="en-US" sz="900" b="1" dirty="0">
                          <a:effectLst/>
                        </a:rPr>
                        <a:t>Data availability:</a:t>
                      </a:r>
                      <a:r>
                        <a:rPr lang="en-US" sz="900" b="0" dirty="0">
                          <a:effectLst/>
                        </a:rPr>
                        <a:t> 22/02/1973 to 18/12/2017</a:t>
                      </a:r>
                    </a:p>
                  </a:txBody>
                  <a:tcPr marL="14108" marR="14108" marT="14108" marB="14108">
                    <a:lnL w="9525" cap="flat" cmpd="sng" algn="ctr">
                      <a:solidFill>
                        <a:srgbClr val="333333"/>
                      </a:solidFill>
                      <a:prstDash val="solid"/>
                      <a:round/>
                      <a:headEnd type="none" w="med" len="med"/>
                      <a:tailEnd type="none" w="med" len="med"/>
                    </a:lnL>
                    <a:lnR w="9525" cap="flat" cmpd="sng" algn="ctr">
                      <a:solidFill>
                        <a:srgbClr val="333333"/>
                      </a:solidFill>
                      <a:prstDash val="solid"/>
                      <a:round/>
                      <a:headEnd type="none" w="med" len="med"/>
                      <a:tailEnd type="none" w="med" len="med"/>
                    </a:lnR>
                    <a:lnT>
                      <a:noFill/>
                    </a:lnT>
                    <a:lnB w="9525" cap="flat" cmpd="sng" algn="ctr">
                      <a:solidFill>
                        <a:srgbClr val="333333"/>
                      </a:solidFill>
                      <a:prstDash val="solid"/>
                      <a:round/>
                      <a:headEnd type="none" w="med" len="med"/>
                      <a:tailEnd type="none" w="med" len="med"/>
                    </a:lnB>
                    <a:solidFill>
                      <a:srgbClr val="FFFFFF"/>
                    </a:solidFill>
                  </a:tcPr>
                </a:tc>
                <a:extLst>
                  <a:ext uri="{0D108BD9-81ED-4DB2-BD59-A6C34878D82A}">
                    <a16:rowId xmlns:a16="http://schemas.microsoft.com/office/drawing/2014/main" val="3144667714"/>
                  </a:ext>
                </a:extLst>
              </a:tr>
            </a:tbl>
          </a:graphicData>
        </a:graphic>
      </p:graphicFrame>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5"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916420747"/>
      </p:ext>
    </p:extLst>
  </p:cSld>
  <p:clrMapOvr>
    <a:masterClrMapping/>
  </p:clrMapOvr>
  <p:transition spd="med">
    <p:fade thruBlk="1"/>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299258" y="324197"/>
            <a:ext cx="8844742" cy="971204"/>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10.3 </a:t>
            </a:r>
            <a:r>
              <a:rPr lang="en-US" sz="2800" b="1" dirty="0">
                <a:solidFill>
                  <a:schemeClr val="tx2"/>
                </a:solidFill>
                <a:effectLst>
                  <a:glow>
                    <a:srgbClr val="7F7F7F">
                      <a:alpha val="35000"/>
                    </a:srgbClr>
                  </a:glow>
                </a:effectLst>
              </a:rPr>
              <a:t>EXAMPLE OF EU REGULATIONS IMPLEMENTATION IN THE UK</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49629" y="1055716"/>
            <a:ext cx="8811491" cy="5386090"/>
          </a:xfrm>
          <a:prstGeom prst="rect">
            <a:avLst/>
          </a:prstGeom>
        </p:spPr>
        <p:txBody>
          <a:bodyPr wrap="square">
            <a:spAutoFit/>
          </a:bodyPr>
          <a:lstStyle/>
          <a:p>
            <a:pPr marL="0" lvl="1">
              <a:spcBef>
                <a:spcPct val="20000"/>
              </a:spcBef>
            </a:pPr>
            <a:r>
              <a:rPr lang="en-US" sz="2800" b="1" dirty="0">
                <a:solidFill>
                  <a:srgbClr val="1F497D"/>
                </a:solidFill>
              </a:rPr>
              <a:t>Automatic urban and rural network (AURN)</a:t>
            </a:r>
          </a:p>
          <a:p>
            <a:pPr marL="0" lvl="1">
              <a:spcBef>
                <a:spcPct val="20000"/>
              </a:spcBef>
            </a:pPr>
            <a:endParaRPr lang="pl-PL" sz="2000" dirty="0" smtClean="0">
              <a:solidFill>
                <a:srgbClr val="0070C0"/>
              </a:solidFill>
            </a:endParaRPr>
          </a:p>
          <a:p>
            <a:pPr marL="0" lvl="1">
              <a:spcBef>
                <a:spcPct val="20000"/>
              </a:spcBef>
            </a:pPr>
            <a:r>
              <a:rPr lang="en-US" sz="2000" dirty="0">
                <a:solidFill>
                  <a:srgbClr val="0070C0"/>
                </a:solidFill>
              </a:rPr>
              <a:t>Numerous organizations are involved in the day-to-day business of the network.</a:t>
            </a:r>
          </a:p>
          <a:p>
            <a:pPr marL="0" lvl="1">
              <a:spcBef>
                <a:spcPct val="20000"/>
              </a:spcBef>
            </a:pPr>
            <a:r>
              <a:rPr lang="en-US" sz="2000" dirty="0" smtClean="0">
                <a:solidFill>
                  <a:srgbClr val="0070C0"/>
                </a:solidFill>
              </a:rPr>
              <a:t>Currently</a:t>
            </a:r>
            <a:r>
              <a:rPr lang="hr-HR" sz="2000" dirty="0" smtClean="0">
                <a:solidFill>
                  <a:srgbClr val="0070C0"/>
                </a:solidFill>
              </a:rPr>
              <a:t> </a:t>
            </a:r>
            <a:r>
              <a:rPr lang="hr-HR" sz="2000" dirty="0" err="1" smtClean="0">
                <a:solidFill>
                  <a:srgbClr val="0070C0"/>
                </a:solidFill>
              </a:rPr>
              <a:t>is</a:t>
            </a:r>
            <a:r>
              <a:rPr lang="en-US" sz="2000" dirty="0" smtClean="0">
                <a:solidFill>
                  <a:srgbClr val="0070C0"/>
                </a:solidFill>
              </a:rPr>
              <a:t> </a:t>
            </a:r>
            <a:r>
              <a:rPr lang="en-US" sz="2000" dirty="0">
                <a:solidFill>
                  <a:srgbClr val="0070C0"/>
                </a:solidFill>
              </a:rPr>
              <a:t>the role of </a:t>
            </a:r>
            <a:r>
              <a:rPr lang="en-US" sz="2000" b="1" dirty="0">
                <a:solidFill>
                  <a:srgbClr val="0070C0"/>
                </a:solidFill>
              </a:rPr>
              <a:t>AURN Central Management and Coordination Unit </a:t>
            </a:r>
            <a:r>
              <a:rPr lang="en-US" sz="2000" dirty="0">
                <a:solidFill>
                  <a:srgbClr val="0070C0"/>
                </a:solidFill>
              </a:rPr>
              <a:t>contracted with </a:t>
            </a:r>
            <a:r>
              <a:rPr lang="en-US" sz="2000" b="1" dirty="0">
                <a:solidFill>
                  <a:srgbClr val="0070C0"/>
                </a:solidFill>
              </a:rPr>
              <a:t>Bureau Veritas and Ricardo Energy &amp; Environment </a:t>
            </a:r>
            <a:r>
              <a:rPr lang="en-US" sz="2000" dirty="0">
                <a:solidFill>
                  <a:srgbClr val="0070C0"/>
                </a:solidFill>
              </a:rPr>
              <a:t>assumes the role of </a:t>
            </a:r>
            <a:r>
              <a:rPr lang="en-US" sz="2000" b="1" dirty="0">
                <a:solidFill>
                  <a:srgbClr val="0070C0"/>
                </a:solidFill>
              </a:rPr>
              <a:t>Quality Assurance and Quality Control (QA / QC) for the entire AURN</a:t>
            </a:r>
            <a:r>
              <a:rPr lang="en-US" sz="2000" dirty="0">
                <a:solidFill>
                  <a:srgbClr val="0070C0"/>
                </a:solidFill>
              </a:rPr>
              <a:t>.</a:t>
            </a:r>
          </a:p>
          <a:p>
            <a:pPr marL="0" lvl="1">
              <a:spcBef>
                <a:spcPct val="20000"/>
              </a:spcBef>
            </a:pPr>
            <a:r>
              <a:rPr lang="en-US" sz="2000" dirty="0">
                <a:solidFill>
                  <a:srgbClr val="0070C0"/>
                </a:solidFill>
              </a:rPr>
              <a:t>Responsibility for the operation of individual </a:t>
            </a:r>
            <a:r>
              <a:rPr lang="hr-HR" sz="2000" dirty="0" err="1" smtClean="0">
                <a:solidFill>
                  <a:srgbClr val="0070C0"/>
                </a:solidFill>
              </a:rPr>
              <a:t>measuring</a:t>
            </a:r>
            <a:r>
              <a:rPr lang="en-US" sz="2000" dirty="0" smtClean="0">
                <a:solidFill>
                  <a:srgbClr val="0070C0"/>
                </a:solidFill>
              </a:rPr>
              <a:t> </a:t>
            </a:r>
            <a:r>
              <a:rPr lang="en-US" sz="2000" dirty="0">
                <a:solidFill>
                  <a:srgbClr val="0070C0"/>
                </a:solidFill>
              </a:rPr>
              <a:t>points is </a:t>
            </a:r>
            <a:r>
              <a:rPr lang="hr-HR" sz="2000" dirty="0" err="1" smtClean="0">
                <a:solidFill>
                  <a:srgbClr val="0070C0"/>
                </a:solidFill>
              </a:rPr>
              <a:t>assigned</a:t>
            </a:r>
            <a:r>
              <a:rPr lang="en-US" sz="2000" dirty="0" smtClean="0">
                <a:solidFill>
                  <a:srgbClr val="0070C0"/>
                </a:solidFill>
              </a:rPr>
              <a:t> </a:t>
            </a:r>
            <a:r>
              <a:rPr lang="en-US" sz="2000" dirty="0">
                <a:solidFill>
                  <a:srgbClr val="0070C0"/>
                </a:solidFill>
              </a:rPr>
              <a:t>to local organizations, such as the local environmental authority with appropriate field experience</a:t>
            </a:r>
            <a:r>
              <a:rPr lang="en-US" sz="2000" dirty="0" smtClean="0">
                <a:solidFill>
                  <a:srgbClr val="0070C0"/>
                </a:solidFill>
              </a:rPr>
              <a:t>.</a:t>
            </a:r>
            <a:endParaRPr lang="hr-HR" sz="2000" dirty="0" smtClean="0">
              <a:solidFill>
                <a:srgbClr val="0070C0"/>
              </a:solidFill>
            </a:endParaRPr>
          </a:p>
          <a:p>
            <a:pPr marL="0" lvl="1">
              <a:spcBef>
                <a:spcPct val="20000"/>
              </a:spcBef>
            </a:pPr>
            <a:r>
              <a:rPr lang="en-US" sz="2000" dirty="0">
                <a:solidFill>
                  <a:srgbClr val="0070C0"/>
                </a:solidFill>
              </a:rPr>
              <a:t>Network calibration gases are supplied by </a:t>
            </a:r>
            <a:r>
              <a:rPr lang="en-US" sz="2000" b="1" dirty="0">
                <a:solidFill>
                  <a:srgbClr val="0070C0"/>
                </a:solidFill>
              </a:rPr>
              <a:t>Air Liquide Ltd </a:t>
            </a:r>
            <a:r>
              <a:rPr lang="en-US" sz="2000" dirty="0">
                <a:solidFill>
                  <a:srgbClr val="0070C0"/>
                </a:solidFill>
              </a:rPr>
              <a:t>and </a:t>
            </a:r>
            <a:r>
              <a:rPr lang="hr-HR" sz="2000" dirty="0" err="1" smtClean="0">
                <a:solidFill>
                  <a:srgbClr val="0070C0"/>
                </a:solidFill>
              </a:rPr>
              <a:t>they</a:t>
            </a:r>
            <a:r>
              <a:rPr lang="hr-HR" sz="2000" dirty="0" smtClean="0">
                <a:solidFill>
                  <a:srgbClr val="0070C0"/>
                </a:solidFill>
              </a:rPr>
              <a:t> </a:t>
            </a:r>
            <a:r>
              <a:rPr lang="hr-HR" sz="2000" dirty="0" err="1" smtClean="0">
                <a:solidFill>
                  <a:srgbClr val="0070C0"/>
                </a:solidFill>
              </a:rPr>
              <a:t>obtain</a:t>
            </a:r>
            <a:r>
              <a:rPr lang="hr-HR" sz="2000" dirty="0" smtClean="0">
                <a:solidFill>
                  <a:srgbClr val="0070C0"/>
                </a:solidFill>
              </a:rPr>
              <a:t> </a:t>
            </a:r>
            <a:r>
              <a:rPr lang="hr-HR" sz="2000" dirty="0" err="1" smtClean="0">
                <a:solidFill>
                  <a:srgbClr val="0070C0"/>
                </a:solidFill>
              </a:rPr>
              <a:t>the</a:t>
            </a:r>
            <a:r>
              <a:rPr lang="hr-HR" sz="2000" dirty="0" smtClean="0">
                <a:solidFill>
                  <a:srgbClr val="0070C0"/>
                </a:solidFill>
              </a:rPr>
              <a:t> </a:t>
            </a:r>
            <a:r>
              <a:rPr lang="en-US" sz="2000" dirty="0" smtClean="0">
                <a:solidFill>
                  <a:srgbClr val="0070C0"/>
                </a:solidFill>
              </a:rPr>
              <a:t>UKAS </a:t>
            </a:r>
            <a:r>
              <a:rPr lang="en-US" sz="2000" dirty="0">
                <a:solidFill>
                  <a:srgbClr val="0070C0"/>
                </a:solidFill>
              </a:rPr>
              <a:t>calibration certificate from </a:t>
            </a:r>
            <a:r>
              <a:rPr lang="en-US" sz="2000" b="1" dirty="0">
                <a:solidFill>
                  <a:srgbClr val="0070C0"/>
                </a:solidFill>
              </a:rPr>
              <a:t>Ricardo Energy &amp; Environment</a:t>
            </a:r>
            <a:r>
              <a:rPr lang="en-US" sz="2000" dirty="0">
                <a:solidFill>
                  <a:srgbClr val="0070C0"/>
                </a:solidFill>
              </a:rPr>
              <a:t>.</a:t>
            </a:r>
          </a:p>
          <a:p>
            <a:pPr marL="0" lvl="1">
              <a:spcBef>
                <a:spcPct val="20000"/>
              </a:spcBef>
            </a:pPr>
            <a:endParaRPr lang="pl-PL" sz="2000" dirty="0" smtClean="0">
              <a:solidFill>
                <a:srgbClr val="0070C0"/>
              </a:solidFill>
            </a:endParaRPr>
          </a:p>
          <a:p>
            <a:pPr marL="0" lvl="1">
              <a:spcBef>
                <a:spcPct val="20000"/>
              </a:spcBef>
            </a:pPr>
            <a:endParaRPr lang="pl-PL" sz="2000" b="1" dirty="0" smtClean="0">
              <a:solidFill>
                <a:srgbClr val="0070C0"/>
              </a:solidFill>
            </a:endParaRPr>
          </a:p>
          <a:p>
            <a:pPr marL="0" lvl="1">
              <a:spcBef>
                <a:spcPct val="20000"/>
              </a:spcBef>
            </a:pPr>
            <a:endParaRPr lang="pl-PL" sz="2000" dirty="0">
              <a:solidFill>
                <a:srgbClr val="0070C0"/>
              </a:solidFill>
            </a:endParaRPr>
          </a:p>
          <a:p>
            <a:pPr marL="0" lvl="1">
              <a:spcBef>
                <a:spcPct val="20000"/>
              </a:spcBef>
            </a:pPr>
            <a:endParaRPr lang="pl-PL" sz="2000" dirty="0">
              <a:solidFill>
                <a:srgbClr val="0070C0"/>
              </a:solidFill>
            </a:endParaRPr>
          </a:p>
        </p:txBody>
      </p:sp>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270470100"/>
      </p:ext>
    </p:extLst>
  </p:cSld>
  <p:clrMapOvr>
    <a:masterClrMapping/>
  </p:clrMapOvr>
  <p:transition spd="med">
    <p:fade thruBlk="1"/>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10.3 </a:t>
            </a:r>
            <a:r>
              <a:rPr lang="en-US" sz="2800" b="1" dirty="0">
                <a:solidFill>
                  <a:schemeClr val="tx2"/>
                </a:solidFill>
                <a:effectLst>
                  <a:glow>
                    <a:srgbClr val="7F7F7F">
                      <a:alpha val="35000"/>
                    </a:srgbClr>
                  </a:glow>
                </a:effectLst>
              </a:rPr>
              <a:t>EXAMPLE OF EU REGULATIONS IMPLEMENTATION IN THE UK</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268136" y="2058803"/>
            <a:ext cx="8552014" cy="2862322"/>
          </a:xfrm>
          <a:prstGeom prst="rect">
            <a:avLst/>
          </a:prstGeom>
        </p:spPr>
        <p:txBody>
          <a:bodyPr wrap="square">
            <a:spAutoFit/>
          </a:bodyPr>
          <a:lstStyle/>
          <a:p>
            <a:pPr marL="0" lvl="1">
              <a:spcBef>
                <a:spcPct val="20000"/>
              </a:spcBef>
            </a:pPr>
            <a:r>
              <a:rPr lang="en-US" sz="2000" b="1" dirty="0">
                <a:solidFill>
                  <a:srgbClr val="0070C0"/>
                </a:solidFill>
              </a:rPr>
              <a:t>The main goals of the network are:</a:t>
            </a:r>
          </a:p>
          <a:p>
            <a:pPr marL="0" lvl="1">
              <a:spcBef>
                <a:spcPct val="20000"/>
              </a:spcBef>
            </a:pPr>
            <a:r>
              <a:rPr lang="hr-HR" sz="2000" dirty="0" smtClean="0">
                <a:solidFill>
                  <a:srgbClr val="0070C0"/>
                </a:solidFill>
              </a:rPr>
              <a:t>- </a:t>
            </a:r>
            <a:r>
              <a:rPr lang="en-US" sz="2000" dirty="0" smtClean="0">
                <a:solidFill>
                  <a:srgbClr val="0070C0"/>
                </a:solidFill>
              </a:rPr>
              <a:t>Verification </a:t>
            </a:r>
            <a:r>
              <a:rPr lang="en-US" sz="2000" dirty="0">
                <a:solidFill>
                  <a:srgbClr val="0070C0"/>
                </a:solidFill>
              </a:rPr>
              <a:t>of the status of air quality standards and objectives (in accordance with the Directives);</a:t>
            </a:r>
          </a:p>
          <a:p>
            <a:pPr marL="0" lvl="1">
              <a:spcBef>
                <a:spcPct val="20000"/>
              </a:spcBef>
            </a:pPr>
            <a:r>
              <a:rPr lang="hr-HR" sz="2000" dirty="0" smtClean="0">
                <a:solidFill>
                  <a:srgbClr val="0070C0"/>
                </a:solidFill>
              </a:rPr>
              <a:t>- </a:t>
            </a:r>
            <a:r>
              <a:rPr lang="en-US" sz="2000" dirty="0" smtClean="0">
                <a:solidFill>
                  <a:srgbClr val="0070C0"/>
                </a:solidFill>
              </a:rPr>
              <a:t>Informing </a:t>
            </a:r>
            <a:r>
              <a:rPr lang="en-US" sz="2000" dirty="0">
                <a:solidFill>
                  <a:srgbClr val="0070C0"/>
                </a:solidFill>
              </a:rPr>
              <a:t>the public about air quality;</a:t>
            </a:r>
          </a:p>
          <a:p>
            <a:pPr marL="0" lvl="1">
              <a:spcBef>
                <a:spcPct val="20000"/>
              </a:spcBef>
            </a:pPr>
            <a:r>
              <a:rPr lang="hr-HR" sz="2000" dirty="0" smtClean="0">
                <a:solidFill>
                  <a:srgbClr val="0070C0"/>
                </a:solidFill>
              </a:rPr>
              <a:t>- </a:t>
            </a:r>
            <a:r>
              <a:rPr lang="en-US" sz="2000" dirty="0" smtClean="0">
                <a:solidFill>
                  <a:srgbClr val="0070C0"/>
                </a:solidFill>
              </a:rPr>
              <a:t>Provide </a:t>
            </a:r>
            <a:r>
              <a:rPr lang="en-US" sz="2000" dirty="0">
                <a:solidFill>
                  <a:srgbClr val="0070C0"/>
                </a:solidFill>
              </a:rPr>
              <a:t>air quality information to the local administration for review and assessment under the Air Quality Strategy in the United Kingdom;</a:t>
            </a:r>
          </a:p>
          <a:p>
            <a:pPr marL="0" lvl="1">
              <a:spcBef>
                <a:spcPct val="20000"/>
              </a:spcBef>
            </a:pPr>
            <a:r>
              <a:rPr lang="hr-HR" sz="2000" dirty="0" smtClean="0">
                <a:solidFill>
                  <a:srgbClr val="0070C0"/>
                </a:solidFill>
              </a:rPr>
              <a:t>-</a:t>
            </a:r>
            <a:r>
              <a:rPr lang="en-US" sz="2000" dirty="0" smtClean="0">
                <a:solidFill>
                  <a:srgbClr val="0070C0"/>
                </a:solidFill>
              </a:rPr>
              <a:t>Determination </a:t>
            </a:r>
            <a:r>
              <a:rPr lang="en-US" sz="2000" dirty="0">
                <a:solidFill>
                  <a:srgbClr val="0070C0"/>
                </a:solidFill>
              </a:rPr>
              <a:t>of long-term trends in air pollution concentrations; and</a:t>
            </a:r>
          </a:p>
          <a:p>
            <a:pPr marL="0" lvl="1">
              <a:spcBef>
                <a:spcPct val="20000"/>
              </a:spcBef>
            </a:pPr>
            <a:r>
              <a:rPr lang="hr-HR" sz="2000" dirty="0" smtClean="0">
                <a:solidFill>
                  <a:srgbClr val="0070C0"/>
                </a:solidFill>
              </a:rPr>
              <a:t>-</a:t>
            </a:r>
            <a:r>
              <a:rPr lang="en-US" sz="2000" dirty="0" smtClean="0">
                <a:solidFill>
                  <a:srgbClr val="0070C0"/>
                </a:solidFill>
              </a:rPr>
              <a:t>Assessing </a:t>
            </a:r>
            <a:r>
              <a:rPr lang="en-US" sz="2000" dirty="0">
                <a:solidFill>
                  <a:srgbClr val="0070C0"/>
                </a:solidFill>
              </a:rPr>
              <a:t>the effectiveness of policies to control </a:t>
            </a:r>
            <a:r>
              <a:rPr lang="en-US" sz="2000" dirty="0" smtClean="0">
                <a:solidFill>
                  <a:srgbClr val="0070C0"/>
                </a:solidFill>
              </a:rPr>
              <a:t>pollution</a:t>
            </a:r>
            <a:r>
              <a:rPr lang="hr-HR" sz="2000" dirty="0">
                <a:solidFill>
                  <a:srgbClr val="0070C0"/>
                </a:solidFill>
              </a:rPr>
              <a:t>.</a:t>
            </a:r>
            <a:endParaRPr lang="pl-PL" sz="2000" dirty="0">
              <a:solidFill>
                <a:srgbClr val="0070C0"/>
              </a:solidFill>
            </a:endParaRPr>
          </a:p>
        </p:txBody>
      </p:sp>
      <p:sp>
        <p:nvSpPr>
          <p:cNvPr id="3" name="Rectangle 2"/>
          <p:cNvSpPr/>
          <p:nvPr/>
        </p:nvSpPr>
        <p:spPr>
          <a:xfrm>
            <a:off x="268136" y="1502166"/>
            <a:ext cx="7452799" cy="523220"/>
          </a:xfrm>
          <a:prstGeom prst="rect">
            <a:avLst/>
          </a:prstGeom>
        </p:spPr>
        <p:txBody>
          <a:bodyPr wrap="square">
            <a:spAutoFit/>
          </a:bodyPr>
          <a:lstStyle/>
          <a:p>
            <a:pPr marL="0" lvl="1">
              <a:spcBef>
                <a:spcPct val="20000"/>
              </a:spcBef>
            </a:pPr>
            <a:r>
              <a:rPr lang="en-US" sz="2800" b="1" dirty="0">
                <a:solidFill>
                  <a:srgbClr val="1F497D"/>
                </a:solidFill>
              </a:rPr>
              <a:t>Automatic urban and rural network (AURN)</a:t>
            </a: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977368623"/>
      </p:ext>
    </p:extLst>
  </p:cSld>
  <p:clrMapOvr>
    <a:masterClrMapping/>
  </p:clrMapOvr>
  <p:transition spd="med">
    <p:fade thruBlk="1"/>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10.3 </a:t>
            </a:r>
            <a:r>
              <a:rPr lang="en-US" sz="2800" b="1" dirty="0">
                <a:solidFill>
                  <a:schemeClr val="tx2"/>
                </a:solidFill>
                <a:effectLst>
                  <a:glow>
                    <a:srgbClr val="7F7F7F">
                      <a:alpha val="35000"/>
                    </a:srgbClr>
                  </a:glow>
                </a:effectLst>
              </a:rPr>
              <a:t>EXAMPLE OF EU REGULATIONS IMPLEMENTATION IN THE UK</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71814" y="1460602"/>
            <a:ext cx="8839182" cy="3477875"/>
          </a:xfrm>
          <a:prstGeom prst="rect">
            <a:avLst/>
          </a:prstGeom>
        </p:spPr>
        <p:txBody>
          <a:bodyPr wrap="square">
            <a:spAutoFit/>
          </a:bodyPr>
          <a:lstStyle/>
          <a:p>
            <a:pPr marL="0" lvl="1">
              <a:spcBef>
                <a:spcPct val="20000"/>
              </a:spcBef>
            </a:pPr>
            <a:r>
              <a:rPr lang="en-US" sz="2800" b="1" dirty="0">
                <a:solidFill>
                  <a:srgbClr val="1F497D"/>
                </a:solidFill>
              </a:rPr>
              <a:t>Automatic urban and rural network (AURN)</a:t>
            </a:r>
          </a:p>
          <a:p>
            <a:pPr marL="0" lvl="1">
              <a:spcBef>
                <a:spcPct val="20000"/>
              </a:spcBef>
            </a:pPr>
            <a:r>
              <a:rPr lang="pl-PL" sz="2000" b="1" dirty="0" smtClean="0">
                <a:solidFill>
                  <a:srgbClr val="0070C0"/>
                </a:solidFill>
              </a:rPr>
              <a:t>Data from AURN are used for</a:t>
            </a:r>
            <a:r>
              <a:rPr lang="pl-PL" sz="2000" dirty="0" smtClean="0">
                <a:solidFill>
                  <a:srgbClr val="0070C0"/>
                </a:solidFill>
              </a:rPr>
              <a:t>:</a:t>
            </a:r>
            <a:endParaRPr lang="pl-PL" sz="2000" dirty="0">
              <a:solidFill>
                <a:srgbClr val="0070C0"/>
              </a:solidFill>
            </a:endParaRPr>
          </a:p>
          <a:p>
            <a:pPr marL="342900" lvl="1" indent="-342900">
              <a:spcBef>
                <a:spcPct val="20000"/>
              </a:spcBef>
              <a:buFontTx/>
              <a:buChar char="-"/>
            </a:pPr>
            <a:r>
              <a:rPr lang="en-US" sz="2000" dirty="0">
                <a:solidFill>
                  <a:srgbClr val="0070C0"/>
                </a:solidFill>
              </a:rPr>
              <a:t>Reporting </a:t>
            </a:r>
            <a:r>
              <a:rPr lang="hr-HR" sz="2000" dirty="0" smtClean="0">
                <a:solidFill>
                  <a:srgbClr val="0070C0"/>
                </a:solidFill>
              </a:rPr>
              <a:t>to</a:t>
            </a:r>
            <a:r>
              <a:rPr lang="en-US" sz="2000" dirty="0" smtClean="0">
                <a:solidFill>
                  <a:srgbClr val="0070C0"/>
                </a:solidFill>
              </a:rPr>
              <a:t> </a:t>
            </a:r>
            <a:r>
              <a:rPr lang="en-US" sz="2000" dirty="0">
                <a:solidFill>
                  <a:srgbClr val="0070C0"/>
                </a:solidFill>
              </a:rPr>
              <a:t>the European </a:t>
            </a:r>
            <a:r>
              <a:rPr lang="en-US" sz="2000" dirty="0" smtClean="0">
                <a:solidFill>
                  <a:srgbClr val="0070C0"/>
                </a:solidFill>
              </a:rPr>
              <a:t>Commission</a:t>
            </a:r>
            <a:r>
              <a:rPr lang="hr-HR" sz="2000" dirty="0" smtClean="0">
                <a:solidFill>
                  <a:srgbClr val="0070C0"/>
                </a:solidFill>
              </a:rPr>
              <a:t> </a:t>
            </a:r>
            <a:r>
              <a:rPr lang="hr-HR" sz="2000" dirty="0" err="1" smtClean="0">
                <a:solidFill>
                  <a:srgbClr val="0070C0"/>
                </a:solidFill>
              </a:rPr>
              <a:t>according</a:t>
            </a:r>
            <a:r>
              <a:rPr lang="en-US" sz="2000" dirty="0" smtClean="0">
                <a:solidFill>
                  <a:srgbClr val="0070C0"/>
                </a:solidFill>
              </a:rPr>
              <a:t> </a:t>
            </a:r>
            <a:r>
              <a:rPr lang="en-US" sz="2000" dirty="0">
                <a:solidFill>
                  <a:srgbClr val="0070C0"/>
                </a:solidFill>
              </a:rPr>
              <a:t>to the Air Quality Directives</a:t>
            </a:r>
          </a:p>
          <a:p>
            <a:pPr marL="342900" lvl="1" indent="-342900">
              <a:spcBef>
                <a:spcPct val="20000"/>
              </a:spcBef>
              <a:buFontTx/>
              <a:buChar char="-"/>
            </a:pPr>
            <a:r>
              <a:rPr lang="en-US" sz="2000" dirty="0">
                <a:solidFill>
                  <a:srgbClr val="0070C0"/>
                </a:solidFill>
              </a:rPr>
              <a:t>Comparison with air quality goals as stated in the Air Quality Strategy</a:t>
            </a:r>
          </a:p>
          <a:p>
            <a:pPr marL="342900" lvl="1" indent="-342900">
              <a:spcBef>
                <a:spcPct val="20000"/>
              </a:spcBef>
              <a:buFontTx/>
              <a:buChar char="-"/>
            </a:pPr>
            <a:r>
              <a:rPr lang="en-US" sz="2000" dirty="0">
                <a:solidFill>
                  <a:srgbClr val="0070C0"/>
                </a:solidFill>
              </a:rPr>
              <a:t>Informing the public through air quality newsletters</a:t>
            </a:r>
          </a:p>
          <a:p>
            <a:pPr marL="342900" lvl="1" indent="-342900">
              <a:spcBef>
                <a:spcPct val="20000"/>
              </a:spcBef>
              <a:buFontTx/>
              <a:buChar char="-"/>
            </a:pPr>
            <a:r>
              <a:rPr lang="en-US" sz="2000" dirty="0">
                <a:solidFill>
                  <a:srgbClr val="0070C0"/>
                </a:solidFill>
              </a:rPr>
              <a:t>Forecasts of future </a:t>
            </a:r>
            <a:r>
              <a:rPr lang="en-US" sz="2000" dirty="0" smtClean="0">
                <a:solidFill>
                  <a:srgbClr val="0070C0"/>
                </a:solidFill>
              </a:rPr>
              <a:t>levels of air quality</a:t>
            </a:r>
            <a:endParaRPr lang="en-US" sz="2000" dirty="0">
              <a:solidFill>
                <a:srgbClr val="0070C0"/>
              </a:solidFill>
            </a:endParaRPr>
          </a:p>
          <a:p>
            <a:pPr marL="342900" lvl="1" indent="-342900">
              <a:spcBef>
                <a:spcPct val="20000"/>
              </a:spcBef>
              <a:buFontTx/>
              <a:buChar char="-"/>
            </a:pPr>
            <a:r>
              <a:rPr lang="en-US" sz="2000" dirty="0">
                <a:solidFill>
                  <a:srgbClr val="0070C0"/>
                </a:solidFill>
              </a:rPr>
              <a:t>Development of a policy for </a:t>
            </a:r>
            <a:r>
              <a:rPr lang="en-US" sz="2000" dirty="0" smtClean="0">
                <a:solidFill>
                  <a:srgbClr val="0070C0"/>
                </a:solidFill>
              </a:rPr>
              <a:t>protection </a:t>
            </a:r>
            <a:r>
              <a:rPr lang="en-US" sz="2000" dirty="0">
                <a:solidFill>
                  <a:srgbClr val="0070C0"/>
                </a:solidFill>
              </a:rPr>
              <a:t>of human health and ecosystems</a:t>
            </a:r>
          </a:p>
          <a:p>
            <a:pPr marL="342900" lvl="1" indent="-342900">
              <a:spcBef>
                <a:spcPct val="20000"/>
              </a:spcBef>
              <a:buFontTx/>
              <a:buChar char="-"/>
            </a:pPr>
            <a:r>
              <a:rPr lang="en-US" sz="2000" dirty="0">
                <a:solidFill>
                  <a:srgbClr val="0070C0"/>
                </a:solidFill>
              </a:rPr>
              <a:t>For EMEP </a:t>
            </a:r>
            <a:r>
              <a:rPr lang="en-US" sz="2000" dirty="0" smtClean="0">
                <a:solidFill>
                  <a:srgbClr val="0070C0"/>
                </a:solidFill>
              </a:rPr>
              <a:t>(European </a:t>
            </a:r>
            <a:r>
              <a:rPr lang="en-US" sz="2000" dirty="0">
                <a:solidFill>
                  <a:srgbClr val="0070C0"/>
                </a:solidFill>
              </a:rPr>
              <a:t>Monitoring &amp; </a:t>
            </a:r>
            <a:r>
              <a:rPr lang="en-US" sz="2000" dirty="0" err="1">
                <a:solidFill>
                  <a:srgbClr val="0070C0"/>
                </a:solidFill>
              </a:rPr>
              <a:t>Evluation</a:t>
            </a:r>
            <a:r>
              <a:rPr lang="en-US" sz="2000" dirty="0">
                <a:solidFill>
                  <a:srgbClr val="0070C0"/>
                </a:solidFill>
              </a:rPr>
              <a:t> Program)</a:t>
            </a:r>
          </a:p>
          <a:p>
            <a:pPr marL="342900" lvl="1" indent="-342900">
              <a:spcBef>
                <a:spcPct val="20000"/>
              </a:spcBef>
              <a:buFontTx/>
              <a:buChar char="-"/>
            </a:pPr>
            <a:r>
              <a:rPr lang="en-US" sz="2000" dirty="0">
                <a:solidFill>
                  <a:srgbClr val="0070C0"/>
                </a:solidFill>
              </a:rPr>
              <a:t>National indicators of environmental </a:t>
            </a:r>
            <a:r>
              <a:rPr lang="en-US" sz="2000" dirty="0" smtClean="0">
                <a:solidFill>
                  <a:srgbClr val="0070C0"/>
                </a:solidFill>
              </a:rPr>
              <a:t>quality</a:t>
            </a:r>
            <a:endParaRPr lang="pl-PL" sz="2000" dirty="0" smtClean="0">
              <a:solidFill>
                <a:srgbClr val="0070C0"/>
              </a:solidFill>
            </a:endParaRPr>
          </a:p>
        </p:txBody>
      </p:sp>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974967825"/>
      </p:ext>
    </p:extLst>
  </p:cSld>
  <p:clrMapOvr>
    <a:masterClrMapping/>
  </p:clrMapOvr>
  <p:transition spd="med">
    <p:fade thruBlk="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hr-HR"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73206" y="1466711"/>
            <a:ext cx="8930937" cy="4462760"/>
          </a:xfrm>
          <a:prstGeom prst="rect">
            <a:avLst/>
          </a:prstGeom>
        </p:spPr>
        <p:txBody>
          <a:bodyPr wrap="square">
            <a:spAutoFit/>
          </a:bodyPr>
          <a:lstStyle/>
          <a:p>
            <a:pPr marL="0" lvl="1">
              <a:spcBef>
                <a:spcPct val="20000"/>
              </a:spcBef>
            </a:pPr>
            <a:r>
              <a:rPr lang="pl-PL" sz="2400" b="1" dirty="0" smtClean="0">
                <a:solidFill>
                  <a:srgbClr val="1F497D"/>
                </a:solidFill>
              </a:rPr>
              <a:t>Air Protection Act </a:t>
            </a:r>
            <a:r>
              <a:rPr lang="pl-PL" sz="2000" dirty="0" smtClean="0">
                <a:solidFill>
                  <a:srgbClr val="0070C0"/>
                </a:solidFill>
              </a:rPr>
              <a:t>(</a:t>
            </a:r>
            <a:r>
              <a:rPr lang="hr-BA" sz="2000" dirty="0" err="1" smtClean="0">
                <a:solidFill>
                  <a:srgbClr val="0070C0"/>
                </a:solidFill>
              </a:rPr>
              <a:t>official</a:t>
            </a:r>
            <a:r>
              <a:rPr lang="hr-BA" sz="2000" dirty="0" smtClean="0">
                <a:solidFill>
                  <a:srgbClr val="0070C0"/>
                </a:solidFill>
              </a:rPr>
              <a:t> </a:t>
            </a:r>
            <a:r>
              <a:rPr lang="hr-BA" sz="2000" dirty="0" err="1" smtClean="0">
                <a:solidFill>
                  <a:srgbClr val="0070C0"/>
                </a:solidFill>
              </a:rPr>
              <a:t>gazette</a:t>
            </a:r>
            <a:r>
              <a:rPr lang="hr-BA" sz="2000" dirty="0"/>
              <a:t> </a:t>
            </a:r>
            <a:r>
              <a:rPr lang="hr-BA" sz="2000" dirty="0">
                <a:hlinkClick r:id="rId4"/>
              </a:rPr>
              <a:t>130/11</a:t>
            </a:r>
            <a:r>
              <a:rPr lang="hr-BA" sz="2000" dirty="0"/>
              <a:t>, </a:t>
            </a:r>
            <a:r>
              <a:rPr lang="hr-BA" sz="2000" dirty="0">
                <a:hlinkClick r:id="rId5"/>
              </a:rPr>
              <a:t>47/14</a:t>
            </a:r>
            <a:r>
              <a:rPr lang="hr-BA" sz="2000" dirty="0"/>
              <a:t>, </a:t>
            </a:r>
            <a:r>
              <a:rPr lang="hr-BA" sz="2000" u="sng" dirty="0">
                <a:hlinkClick r:id="rId6"/>
              </a:rPr>
              <a:t>61/17</a:t>
            </a:r>
            <a:r>
              <a:rPr lang="hr-BA" sz="2000" dirty="0" smtClean="0">
                <a:solidFill>
                  <a:srgbClr val="0070C0"/>
                </a:solidFill>
              </a:rPr>
              <a:t>)</a:t>
            </a:r>
          </a:p>
          <a:p>
            <a:pPr marL="0" lvl="1">
              <a:spcBef>
                <a:spcPct val="20000"/>
              </a:spcBef>
            </a:pPr>
            <a:r>
              <a:rPr lang="hr-HR" sz="2000" dirty="0" smtClean="0">
                <a:solidFill>
                  <a:srgbClr val="0070C0"/>
                </a:solidFill>
              </a:rPr>
              <a:t>Air</a:t>
            </a:r>
            <a:r>
              <a:rPr lang="en-US" sz="2000" dirty="0" smtClean="0">
                <a:solidFill>
                  <a:srgbClr val="0070C0"/>
                </a:solidFill>
              </a:rPr>
              <a:t> </a:t>
            </a:r>
            <a:r>
              <a:rPr lang="en-US" sz="2000" dirty="0">
                <a:solidFill>
                  <a:srgbClr val="0070C0"/>
                </a:solidFill>
              </a:rPr>
              <a:t>protection area in the Republic of Croatia and the area of air quality monitoring are regulated by the "Air Protection Act" and </a:t>
            </a:r>
            <a:r>
              <a:rPr lang="hr-HR" sz="2000" dirty="0" err="1" smtClean="0">
                <a:solidFill>
                  <a:srgbClr val="0070C0"/>
                </a:solidFill>
              </a:rPr>
              <a:t>secondary</a:t>
            </a:r>
            <a:r>
              <a:rPr lang="hr-HR" sz="2000" dirty="0" smtClean="0">
                <a:solidFill>
                  <a:srgbClr val="0070C0"/>
                </a:solidFill>
              </a:rPr>
              <a:t> </a:t>
            </a:r>
            <a:r>
              <a:rPr lang="hr-HR" sz="2000" dirty="0" err="1" smtClean="0">
                <a:solidFill>
                  <a:srgbClr val="0070C0"/>
                </a:solidFill>
              </a:rPr>
              <a:t>regulations</a:t>
            </a:r>
            <a:r>
              <a:rPr lang="hr-HR" sz="2000" dirty="0" smtClean="0">
                <a:solidFill>
                  <a:srgbClr val="0070C0"/>
                </a:solidFill>
              </a:rPr>
              <a:t> </a:t>
            </a:r>
            <a:r>
              <a:rPr lang="en-US" sz="2000" dirty="0" smtClean="0">
                <a:solidFill>
                  <a:srgbClr val="0070C0"/>
                </a:solidFill>
              </a:rPr>
              <a:t>that </a:t>
            </a:r>
            <a:r>
              <a:rPr lang="en-US" sz="2000" dirty="0">
                <a:solidFill>
                  <a:srgbClr val="0070C0"/>
                </a:solidFill>
              </a:rPr>
              <a:t>are in line with the EU regulations and the international agreements signed by the Republic of Croatia</a:t>
            </a:r>
            <a:r>
              <a:rPr lang="en-US" sz="2000" dirty="0" smtClean="0">
                <a:solidFill>
                  <a:srgbClr val="0070C0"/>
                </a:solidFill>
              </a:rPr>
              <a:t>.</a:t>
            </a:r>
            <a:endParaRPr lang="hr-HR" sz="2000" dirty="0" smtClean="0">
              <a:solidFill>
                <a:srgbClr val="0070C0"/>
              </a:solidFill>
            </a:endParaRPr>
          </a:p>
          <a:p>
            <a:pPr marL="0" lvl="1">
              <a:spcBef>
                <a:spcPct val="20000"/>
              </a:spcBef>
            </a:pPr>
            <a:r>
              <a:rPr lang="en-US" sz="2000" dirty="0">
                <a:solidFill>
                  <a:srgbClr val="0070C0"/>
                </a:solidFill>
              </a:rPr>
              <a:t>The Air Protection Act is the highest regulatory act in the field of air protection, and it contains three </a:t>
            </a:r>
            <a:r>
              <a:rPr lang="hr-HR" sz="2000" dirty="0" err="1" smtClean="0">
                <a:solidFill>
                  <a:srgbClr val="0070C0"/>
                </a:solidFill>
              </a:rPr>
              <a:t>acts</a:t>
            </a:r>
            <a:r>
              <a:rPr lang="en-US" sz="2000" dirty="0" smtClean="0">
                <a:solidFill>
                  <a:srgbClr val="0070C0"/>
                </a:solidFill>
              </a:rPr>
              <a:t> </a:t>
            </a:r>
            <a:r>
              <a:rPr lang="en-US" sz="2000" dirty="0">
                <a:solidFill>
                  <a:srgbClr val="0070C0"/>
                </a:solidFill>
              </a:rPr>
              <a:t>passed in 2011 ("Air Protection Act" NN 130/11), 2014 </a:t>
            </a:r>
            <a:r>
              <a:rPr lang="en-US" sz="2000" dirty="0" smtClean="0">
                <a:solidFill>
                  <a:srgbClr val="0070C0"/>
                </a:solidFill>
              </a:rPr>
              <a:t>(„</a:t>
            </a:r>
            <a:r>
              <a:rPr lang="hr-HR" sz="2000" dirty="0" err="1" smtClean="0">
                <a:solidFill>
                  <a:srgbClr val="0070C0"/>
                </a:solidFill>
              </a:rPr>
              <a:t>Law</a:t>
            </a:r>
            <a:r>
              <a:rPr lang="en-US" sz="2000" dirty="0" smtClean="0">
                <a:solidFill>
                  <a:srgbClr val="0070C0"/>
                </a:solidFill>
              </a:rPr>
              <a:t> </a:t>
            </a:r>
            <a:r>
              <a:rPr lang="en-US" sz="2000" dirty="0">
                <a:solidFill>
                  <a:srgbClr val="0070C0"/>
                </a:solidFill>
              </a:rPr>
              <a:t>on Amendments to Air Protection Act" NN 47/14) and </a:t>
            </a:r>
            <a:r>
              <a:rPr lang="en-US" sz="2000" dirty="0" smtClean="0">
                <a:solidFill>
                  <a:srgbClr val="0070C0"/>
                </a:solidFill>
              </a:rPr>
              <a:t>2017 </a:t>
            </a:r>
            <a:r>
              <a:rPr lang="en-US" sz="2000" dirty="0">
                <a:solidFill>
                  <a:srgbClr val="0070C0"/>
                </a:solidFill>
              </a:rPr>
              <a:t>("Law on Amendments to Air Protection Act" NN 61/17</a:t>
            </a:r>
            <a:r>
              <a:rPr lang="en-US" sz="2000" dirty="0" smtClean="0">
                <a:solidFill>
                  <a:srgbClr val="0070C0"/>
                </a:solidFill>
              </a:rPr>
              <a:t>).</a:t>
            </a:r>
            <a:endParaRPr lang="en-US" sz="2000" dirty="0">
              <a:solidFill>
                <a:srgbClr val="0070C0"/>
              </a:solidFill>
            </a:endParaRPr>
          </a:p>
          <a:p>
            <a:pPr marL="0" lvl="1">
              <a:spcBef>
                <a:spcPct val="20000"/>
              </a:spcBef>
            </a:pPr>
            <a:r>
              <a:rPr lang="en-US" sz="2000" dirty="0">
                <a:solidFill>
                  <a:srgbClr val="0070C0"/>
                </a:solidFill>
              </a:rPr>
              <a:t>The constitutional basis for the adoption of the Air Protection Act is contained in Article 2, paragraph 4 of the Constitution of the Republic of Croatia</a:t>
            </a:r>
            <a:r>
              <a:rPr lang="en-US" sz="2000" dirty="0" smtClean="0">
                <a:solidFill>
                  <a:srgbClr val="0070C0"/>
                </a:solidFill>
              </a:rPr>
              <a:t>.</a:t>
            </a:r>
            <a:endParaRPr lang="hr-BA" sz="2000" dirty="0">
              <a:solidFill>
                <a:srgbClr val="0070C0"/>
              </a:solidFill>
            </a:endParaRPr>
          </a:p>
          <a:p>
            <a:pPr marL="0" lvl="1">
              <a:spcBef>
                <a:spcPct val="20000"/>
              </a:spcBef>
            </a:pPr>
            <a:r>
              <a:rPr lang="hr-BA" sz="2000" b="1" dirty="0" smtClean="0">
                <a:solidFill>
                  <a:srgbClr val="0070C0"/>
                </a:solidFill>
              </a:rPr>
              <a:t>All </a:t>
            </a:r>
            <a:r>
              <a:rPr lang="hr-BA" sz="2000" b="1" dirty="0" err="1" smtClean="0">
                <a:solidFill>
                  <a:srgbClr val="0070C0"/>
                </a:solidFill>
              </a:rPr>
              <a:t>regulations</a:t>
            </a:r>
            <a:r>
              <a:rPr lang="hr-BA" sz="2000" b="1" dirty="0" smtClean="0">
                <a:solidFill>
                  <a:srgbClr val="0070C0"/>
                </a:solidFill>
              </a:rPr>
              <a:t> </a:t>
            </a:r>
            <a:r>
              <a:rPr lang="hr-BA" sz="2000" b="1" dirty="0" err="1" smtClean="0">
                <a:solidFill>
                  <a:srgbClr val="0070C0"/>
                </a:solidFill>
              </a:rPr>
              <a:t>can</a:t>
            </a:r>
            <a:r>
              <a:rPr lang="hr-BA" sz="2000" b="1" dirty="0" smtClean="0">
                <a:solidFill>
                  <a:srgbClr val="0070C0"/>
                </a:solidFill>
              </a:rPr>
              <a:t> </a:t>
            </a:r>
            <a:r>
              <a:rPr lang="hr-BA" sz="2000" b="1" dirty="0" err="1" smtClean="0">
                <a:solidFill>
                  <a:srgbClr val="0070C0"/>
                </a:solidFill>
              </a:rPr>
              <a:t>be</a:t>
            </a:r>
            <a:r>
              <a:rPr lang="hr-BA" sz="2000" b="1" dirty="0" smtClean="0">
                <a:solidFill>
                  <a:srgbClr val="0070C0"/>
                </a:solidFill>
              </a:rPr>
              <a:t> </a:t>
            </a:r>
            <a:r>
              <a:rPr lang="hr-BA" sz="2000" b="1" dirty="0" err="1" smtClean="0">
                <a:solidFill>
                  <a:srgbClr val="0070C0"/>
                </a:solidFill>
              </a:rPr>
              <a:t>found</a:t>
            </a:r>
            <a:r>
              <a:rPr lang="hr-BA" sz="2000" b="1" dirty="0" smtClean="0">
                <a:solidFill>
                  <a:srgbClr val="0070C0"/>
                </a:solidFill>
              </a:rPr>
              <a:t> on </a:t>
            </a:r>
            <a:r>
              <a:rPr lang="hr-BA" sz="2000" b="1" dirty="0" err="1" smtClean="0">
                <a:solidFill>
                  <a:srgbClr val="0070C0"/>
                </a:solidFill>
              </a:rPr>
              <a:t>the</a:t>
            </a:r>
            <a:r>
              <a:rPr lang="hr-BA" sz="2000" b="1" dirty="0" smtClean="0">
                <a:solidFill>
                  <a:srgbClr val="0070C0"/>
                </a:solidFill>
              </a:rPr>
              <a:t> </a:t>
            </a:r>
            <a:r>
              <a:rPr lang="hr-BA" sz="2000" b="1" dirty="0" err="1" smtClean="0">
                <a:solidFill>
                  <a:srgbClr val="0070C0"/>
                </a:solidFill>
              </a:rPr>
              <a:t>Ministry’s</a:t>
            </a:r>
            <a:r>
              <a:rPr lang="hr-BA" sz="2000" b="1" dirty="0" smtClean="0">
                <a:solidFill>
                  <a:srgbClr val="0070C0"/>
                </a:solidFill>
              </a:rPr>
              <a:t> </a:t>
            </a:r>
            <a:r>
              <a:rPr lang="hr-BA" sz="2000" b="1" dirty="0" err="1" smtClean="0">
                <a:solidFill>
                  <a:srgbClr val="0070C0"/>
                </a:solidFill>
              </a:rPr>
              <a:t>website</a:t>
            </a:r>
            <a:r>
              <a:rPr lang="hr-BA" sz="2000" b="1" dirty="0" smtClean="0">
                <a:solidFill>
                  <a:srgbClr val="0070C0"/>
                </a:solidFill>
              </a:rPr>
              <a:t> at </a:t>
            </a:r>
            <a:r>
              <a:rPr lang="hr-BA" sz="2000" b="1" dirty="0" err="1" smtClean="0">
                <a:solidFill>
                  <a:srgbClr val="0070C0"/>
                </a:solidFill>
              </a:rPr>
              <a:t>the</a:t>
            </a:r>
            <a:r>
              <a:rPr lang="hr-BA" sz="2000" b="1" dirty="0" smtClean="0">
                <a:solidFill>
                  <a:srgbClr val="0070C0"/>
                </a:solidFill>
              </a:rPr>
              <a:t> </a:t>
            </a:r>
            <a:r>
              <a:rPr lang="hr-BA" sz="2000" b="1" dirty="0" err="1" smtClean="0">
                <a:solidFill>
                  <a:srgbClr val="0070C0"/>
                </a:solidFill>
              </a:rPr>
              <a:t>following</a:t>
            </a:r>
            <a:r>
              <a:rPr lang="hr-BA" sz="2000" b="1" dirty="0" smtClean="0">
                <a:solidFill>
                  <a:srgbClr val="0070C0"/>
                </a:solidFill>
              </a:rPr>
              <a:t> link</a:t>
            </a:r>
            <a:endParaRPr lang="hr-BA" sz="2000" b="1" dirty="0" smtClean="0">
              <a:solidFill>
                <a:srgbClr val="FF0000"/>
              </a:solidFill>
            </a:endParaRPr>
          </a:p>
          <a:p>
            <a:pPr marL="0" lvl="1">
              <a:spcBef>
                <a:spcPct val="20000"/>
              </a:spcBef>
            </a:pPr>
            <a:r>
              <a:rPr lang="hr-BA" sz="2000" dirty="0" smtClean="0">
                <a:solidFill>
                  <a:srgbClr val="FF0000"/>
                </a:solidFill>
                <a:hlinkClick r:id="rId7"/>
              </a:rPr>
              <a:t>http</a:t>
            </a:r>
            <a:r>
              <a:rPr lang="hr-BA" sz="2000" dirty="0">
                <a:solidFill>
                  <a:srgbClr val="FF0000"/>
                </a:solidFill>
                <a:hlinkClick r:id="rId7"/>
              </a:rPr>
              <a:t>://</a:t>
            </a:r>
            <a:r>
              <a:rPr lang="hr-BA" sz="2000" dirty="0" smtClean="0">
                <a:solidFill>
                  <a:srgbClr val="FF0000"/>
                </a:solidFill>
                <a:hlinkClick r:id="rId7"/>
              </a:rPr>
              <a:t>www.mzoip.hr/hr/okolis/propisi-i-medunarodni-ugovorixxxxx.html</a:t>
            </a:r>
            <a:endParaRPr lang="hr-BA" sz="2000" dirty="0" smtClean="0">
              <a:solidFill>
                <a:srgbClr val="FF000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090326556"/>
      </p:ext>
    </p:extLst>
  </p:cSld>
  <p:clrMapOvr>
    <a:masterClrMapping/>
  </p:clrMapOvr>
  <p:transition spd="med">
    <p:fade thruBlk="1"/>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10.3 </a:t>
            </a:r>
            <a:r>
              <a:rPr lang="en-US" sz="2800" b="1" dirty="0">
                <a:solidFill>
                  <a:schemeClr val="tx2"/>
                </a:solidFill>
                <a:effectLst>
                  <a:glow>
                    <a:srgbClr val="7F7F7F">
                      <a:alpha val="35000"/>
                    </a:srgbClr>
                  </a:glow>
                </a:effectLst>
              </a:rPr>
              <a:t>EXAMPLE OF EU REGULATIONS IMPLEMENTATION IN THE UK</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67226" y="1319285"/>
            <a:ext cx="8644511" cy="523220"/>
          </a:xfrm>
          <a:prstGeom prst="rect">
            <a:avLst/>
          </a:prstGeom>
        </p:spPr>
        <p:txBody>
          <a:bodyPr wrap="square">
            <a:spAutoFit/>
          </a:bodyPr>
          <a:lstStyle/>
          <a:p>
            <a:pPr marL="0" lvl="1">
              <a:spcBef>
                <a:spcPct val="20000"/>
              </a:spcBef>
            </a:pPr>
            <a:r>
              <a:rPr lang="en-US" sz="2800" b="1" dirty="0">
                <a:solidFill>
                  <a:srgbClr val="1F497D"/>
                </a:solidFill>
              </a:rPr>
              <a:t>Automatic urban and rural network (AURN)</a:t>
            </a:r>
          </a:p>
        </p:txBody>
      </p:sp>
      <p:pic>
        <p:nvPicPr>
          <p:cNvPr id="10" name="Picture 9"/>
          <p:cNvPicPr>
            <a:picLocks noChangeAspect="1"/>
          </p:cNvPicPr>
          <p:nvPr/>
        </p:nvPicPr>
        <p:blipFill>
          <a:blip r:embed="rId4"/>
          <a:stretch>
            <a:fillRect/>
          </a:stretch>
        </p:blipFill>
        <p:spPr>
          <a:xfrm>
            <a:off x="3713607" y="1792794"/>
            <a:ext cx="5230281" cy="4757446"/>
          </a:xfrm>
          <a:prstGeom prst="rect">
            <a:avLst/>
          </a:prstGeom>
        </p:spPr>
      </p:pic>
      <p:sp>
        <p:nvSpPr>
          <p:cNvPr id="3" name="Rectangle 2"/>
          <p:cNvSpPr/>
          <p:nvPr/>
        </p:nvSpPr>
        <p:spPr>
          <a:xfrm>
            <a:off x="67226" y="2164451"/>
            <a:ext cx="3551465" cy="2985433"/>
          </a:xfrm>
          <a:prstGeom prst="rect">
            <a:avLst/>
          </a:prstGeom>
        </p:spPr>
        <p:txBody>
          <a:bodyPr wrap="square">
            <a:spAutoFit/>
          </a:bodyPr>
          <a:lstStyle/>
          <a:p>
            <a:pPr marL="0" lvl="1">
              <a:spcBef>
                <a:spcPct val="20000"/>
              </a:spcBef>
            </a:pPr>
            <a:r>
              <a:rPr lang="hr-HR" sz="2000" dirty="0">
                <a:solidFill>
                  <a:srgbClr val="0070C0"/>
                </a:solidFill>
              </a:rPr>
              <a:t>I</a:t>
            </a:r>
            <a:r>
              <a:rPr lang="en-US" sz="2000" dirty="0" err="1" smtClean="0">
                <a:solidFill>
                  <a:srgbClr val="0070C0"/>
                </a:solidFill>
              </a:rPr>
              <a:t>nteractive</a:t>
            </a:r>
            <a:r>
              <a:rPr lang="en-US" sz="2000" dirty="0" smtClean="0">
                <a:solidFill>
                  <a:srgbClr val="0070C0"/>
                </a:solidFill>
              </a:rPr>
              <a:t> </a:t>
            </a:r>
            <a:r>
              <a:rPr lang="en-US" sz="2000" dirty="0">
                <a:solidFill>
                  <a:srgbClr val="0070C0"/>
                </a:solidFill>
              </a:rPr>
              <a:t>page provides an interactive overview of the AURN network with links to </a:t>
            </a:r>
            <a:r>
              <a:rPr lang="en-US" sz="2000" dirty="0" smtClean="0">
                <a:solidFill>
                  <a:srgbClr val="0070C0"/>
                </a:solidFill>
              </a:rPr>
              <a:t>site </a:t>
            </a:r>
            <a:r>
              <a:rPr lang="en-US" sz="2000" dirty="0">
                <a:solidFill>
                  <a:srgbClr val="0070C0"/>
                </a:solidFill>
              </a:rPr>
              <a:t>information and the latest data (current concentrations) on the link</a:t>
            </a:r>
            <a:r>
              <a:rPr lang="en-US" sz="2000" dirty="0" smtClean="0">
                <a:solidFill>
                  <a:srgbClr val="0070C0"/>
                </a:solidFill>
              </a:rPr>
              <a:t>:</a:t>
            </a:r>
            <a:endParaRPr lang="pl-PL" sz="2000" dirty="0">
              <a:solidFill>
                <a:srgbClr val="0070C0"/>
              </a:solidFill>
            </a:endParaRPr>
          </a:p>
          <a:p>
            <a:pPr marL="0" lvl="1">
              <a:spcBef>
                <a:spcPct val="20000"/>
              </a:spcBef>
            </a:pPr>
            <a:r>
              <a:rPr lang="pl-PL" sz="2000" dirty="0">
                <a:solidFill>
                  <a:srgbClr val="0070C0"/>
                </a:solidFill>
                <a:hlinkClick r:id="rId5"/>
              </a:rPr>
              <a:t>https://uk-air.defra.gov.uk/interactive-map</a:t>
            </a:r>
            <a:endParaRPr lang="pl-PL" sz="2000" dirty="0">
              <a:solidFill>
                <a:srgbClr val="0070C0"/>
              </a:solidFill>
            </a:endParaRPr>
          </a:p>
          <a:p>
            <a:pPr marL="0" lvl="1">
              <a:spcBef>
                <a:spcPct val="20000"/>
              </a:spcBef>
            </a:pPr>
            <a:endParaRPr lang="pl-PL"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4115508466"/>
      </p:ext>
    </p:extLst>
  </p:cSld>
  <p:clrMapOvr>
    <a:masterClrMapping/>
  </p:clrMapOvr>
  <p:transition spd="med">
    <p:fade thruBlk="1"/>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10.3 </a:t>
            </a:r>
            <a:r>
              <a:rPr lang="en-US" sz="2800" b="1" dirty="0">
                <a:solidFill>
                  <a:schemeClr val="tx2"/>
                </a:solidFill>
                <a:effectLst>
                  <a:glow>
                    <a:srgbClr val="7F7F7F">
                      <a:alpha val="35000"/>
                    </a:srgbClr>
                  </a:glow>
                </a:effectLst>
              </a:rPr>
              <a:t>EXAMPLE OF EU REGULATIONS IMPLEMENTATION IN THE UK</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67226" y="1319285"/>
            <a:ext cx="8960396" cy="4019562"/>
          </a:xfrm>
          <a:prstGeom prst="rect">
            <a:avLst/>
          </a:prstGeom>
        </p:spPr>
        <p:txBody>
          <a:bodyPr wrap="square">
            <a:spAutoFit/>
          </a:bodyPr>
          <a:lstStyle/>
          <a:p>
            <a:pPr marL="0" lvl="1">
              <a:spcBef>
                <a:spcPct val="20000"/>
              </a:spcBef>
            </a:pPr>
            <a:r>
              <a:rPr lang="en-US" sz="2800" b="1" dirty="0">
                <a:solidFill>
                  <a:srgbClr val="1F497D"/>
                </a:solidFill>
              </a:rPr>
              <a:t>Automatic urban and rural network (AURN)</a:t>
            </a:r>
          </a:p>
          <a:p>
            <a:pPr marL="0" lvl="1">
              <a:spcBef>
                <a:spcPct val="20000"/>
              </a:spcBef>
            </a:pPr>
            <a:endParaRPr lang="pl-PL" sz="2000" b="1" dirty="0" smtClean="0">
              <a:solidFill>
                <a:srgbClr val="0070C0"/>
              </a:solidFill>
            </a:endParaRPr>
          </a:p>
          <a:p>
            <a:pPr marL="0" lvl="1">
              <a:spcBef>
                <a:spcPct val="20000"/>
              </a:spcBef>
            </a:pPr>
            <a:r>
              <a:rPr lang="hr-HR" sz="2000" b="1" dirty="0" smtClean="0">
                <a:solidFill>
                  <a:srgbClr val="0070C0"/>
                </a:solidFill>
              </a:rPr>
              <a:t>Monitoring </a:t>
            </a:r>
            <a:r>
              <a:rPr lang="en-US" sz="2000" b="1" dirty="0" smtClean="0">
                <a:solidFill>
                  <a:srgbClr val="0070C0"/>
                </a:solidFill>
              </a:rPr>
              <a:t>methods within </a:t>
            </a:r>
            <a:r>
              <a:rPr lang="en-US" sz="2000" b="1" dirty="0">
                <a:solidFill>
                  <a:srgbClr val="0070C0"/>
                </a:solidFill>
              </a:rPr>
              <a:t>AURN are described </a:t>
            </a:r>
            <a:r>
              <a:rPr lang="hr-HR" sz="2000" b="1" dirty="0" smtClean="0">
                <a:solidFill>
                  <a:srgbClr val="0070C0"/>
                </a:solidFill>
              </a:rPr>
              <a:t>o</a:t>
            </a:r>
            <a:r>
              <a:rPr lang="en-US" sz="2000" b="1" dirty="0" smtClean="0">
                <a:solidFill>
                  <a:srgbClr val="0070C0"/>
                </a:solidFill>
              </a:rPr>
              <a:t>n </a:t>
            </a:r>
            <a:r>
              <a:rPr lang="en-US" sz="2000" b="1" dirty="0">
                <a:solidFill>
                  <a:srgbClr val="0070C0"/>
                </a:solidFill>
              </a:rPr>
              <a:t>the </a:t>
            </a:r>
            <a:r>
              <a:rPr lang="en-US" sz="2000" b="1" dirty="0" smtClean="0">
                <a:solidFill>
                  <a:srgbClr val="0070C0"/>
                </a:solidFill>
              </a:rPr>
              <a:t>link</a:t>
            </a:r>
            <a:r>
              <a:rPr lang="pl-PL" sz="2000" dirty="0" smtClean="0">
                <a:solidFill>
                  <a:srgbClr val="0070C0"/>
                </a:solidFill>
              </a:rPr>
              <a:t>: </a:t>
            </a:r>
            <a:endParaRPr lang="pl-PL" sz="2000" dirty="0">
              <a:solidFill>
                <a:srgbClr val="0070C0"/>
              </a:solidFill>
            </a:endParaRPr>
          </a:p>
          <a:p>
            <a:pPr marL="0" lvl="1">
              <a:spcBef>
                <a:spcPct val="20000"/>
              </a:spcBef>
            </a:pPr>
            <a:r>
              <a:rPr lang="pl-PL" sz="2000" dirty="0">
                <a:solidFill>
                  <a:srgbClr val="0070C0"/>
                </a:solidFill>
                <a:hlinkClick r:id="rId4"/>
              </a:rPr>
              <a:t>https://uk-air.defra.gov.uk/networks/monitoring-methods?view=eu-standards</a:t>
            </a:r>
            <a:endParaRPr lang="pl-PL" sz="2000" dirty="0">
              <a:solidFill>
                <a:srgbClr val="0070C0"/>
              </a:solidFill>
            </a:endParaRPr>
          </a:p>
          <a:p>
            <a:pPr marL="0" lvl="1">
              <a:spcBef>
                <a:spcPct val="20000"/>
              </a:spcBef>
            </a:pPr>
            <a:endParaRPr lang="pl-PL" sz="2000" b="1" dirty="0" smtClean="0">
              <a:solidFill>
                <a:srgbClr val="0070C0"/>
              </a:solidFill>
            </a:endParaRPr>
          </a:p>
          <a:p>
            <a:pPr marL="0" lvl="1">
              <a:spcBef>
                <a:spcPct val="20000"/>
              </a:spcBef>
            </a:pPr>
            <a:r>
              <a:rPr lang="en-US" sz="2000" b="1" dirty="0">
                <a:solidFill>
                  <a:srgbClr val="0070C0"/>
                </a:solidFill>
              </a:rPr>
              <a:t>Data verification and validation</a:t>
            </a:r>
          </a:p>
          <a:p>
            <a:pPr marL="0" lvl="1">
              <a:spcBef>
                <a:spcPct val="20000"/>
              </a:spcBef>
            </a:pPr>
            <a:r>
              <a:rPr lang="en-US" sz="2000" dirty="0">
                <a:solidFill>
                  <a:srgbClr val="0070C0"/>
                </a:solidFill>
              </a:rPr>
              <a:t>are described in the </a:t>
            </a:r>
            <a:r>
              <a:rPr lang="en-US" sz="2000" b="1" dirty="0">
                <a:solidFill>
                  <a:srgbClr val="0070C0"/>
                </a:solidFill>
              </a:rPr>
              <a:t>Data </a:t>
            </a:r>
            <a:r>
              <a:rPr lang="hr-HR" sz="2000" b="1" dirty="0" err="1" smtClean="0">
                <a:solidFill>
                  <a:srgbClr val="0070C0"/>
                </a:solidFill>
              </a:rPr>
              <a:t>Validation</a:t>
            </a:r>
            <a:r>
              <a:rPr lang="en-US" sz="2000" b="1" dirty="0" smtClean="0">
                <a:solidFill>
                  <a:srgbClr val="0070C0"/>
                </a:solidFill>
              </a:rPr>
              <a:t> </a:t>
            </a:r>
            <a:r>
              <a:rPr lang="en-US" sz="2000" b="1" dirty="0">
                <a:solidFill>
                  <a:srgbClr val="0070C0"/>
                </a:solidFill>
              </a:rPr>
              <a:t>Process and the </a:t>
            </a:r>
            <a:r>
              <a:rPr lang="hr-HR" sz="2000" b="1" dirty="0">
                <a:solidFill>
                  <a:srgbClr val="0070C0"/>
                </a:solidFill>
              </a:rPr>
              <a:t>R</a:t>
            </a:r>
            <a:r>
              <a:rPr lang="en-US" sz="2000" b="1" dirty="0" err="1" smtClean="0">
                <a:solidFill>
                  <a:srgbClr val="0070C0"/>
                </a:solidFill>
              </a:rPr>
              <a:t>atification</a:t>
            </a:r>
            <a:r>
              <a:rPr lang="en-US" sz="2000" b="1" dirty="0" smtClean="0">
                <a:solidFill>
                  <a:srgbClr val="0070C0"/>
                </a:solidFill>
              </a:rPr>
              <a:t> </a:t>
            </a:r>
            <a:r>
              <a:rPr lang="hr-HR" sz="2000" b="1" dirty="0" smtClean="0">
                <a:solidFill>
                  <a:srgbClr val="0070C0"/>
                </a:solidFill>
              </a:rPr>
              <a:t>P</a:t>
            </a:r>
            <a:r>
              <a:rPr lang="en-US" sz="2000" b="1" dirty="0" err="1" smtClean="0">
                <a:solidFill>
                  <a:srgbClr val="0070C0"/>
                </a:solidFill>
              </a:rPr>
              <a:t>rocess</a:t>
            </a:r>
            <a:r>
              <a:rPr lang="en-US" sz="2000" b="1" dirty="0" smtClean="0">
                <a:solidFill>
                  <a:srgbClr val="0070C0"/>
                </a:solidFill>
              </a:rPr>
              <a:t> </a:t>
            </a:r>
            <a:r>
              <a:rPr lang="en-US" sz="2000" dirty="0">
                <a:solidFill>
                  <a:srgbClr val="0070C0"/>
                </a:solidFill>
              </a:rPr>
              <a:t>(PDF) document that contains more information on the process of data validation and ratification on the </a:t>
            </a:r>
            <a:r>
              <a:rPr lang="en-US" sz="2000" dirty="0" smtClean="0">
                <a:solidFill>
                  <a:srgbClr val="0070C0"/>
                </a:solidFill>
              </a:rPr>
              <a:t>link</a:t>
            </a:r>
            <a:r>
              <a:rPr lang="pl-PL" sz="2000" dirty="0" smtClean="0">
                <a:solidFill>
                  <a:srgbClr val="0070C0"/>
                </a:solidFill>
              </a:rPr>
              <a:t>:</a:t>
            </a:r>
          </a:p>
          <a:p>
            <a:pPr marL="0" lvl="1">
              <a:spcBef>
                <a:spcPct val="20000"/>
              </a:spcBef>
            </a:pPr>
            <a:r>
              <a:rPr lang="pl-PL" sz="1600" dirty="0">
                <a:solidFill>
                  <a:srgbClr val="0070C0"/>
                </a:solidFill>
                <a:hlinkClick r:id="rId5"/>
              </a:rPr>
              <a:t>https://</a:t>
            </a:r>
            <a:r>
              <a:rPr lang="pl-PL" sz="1600" dirty="0" smtClean="0">
                <a:solidFill>
                  <a:srgbClr val="0070C0"/>
                </a:solidFill>
                <a:hlinkClick r:id="rId5"/>
              </a:rPr>
              <a:t>uk-air.defra.gov.uk/assets/documents/Data_Validation_and_Ratification_Process_Apr_2017.pdf</a:t>
            </a:r>
            <a:endParaRPr lang="pl-PL" sz="1600" dirty="0" smtClean="0">
              <a:solidFill>
                <a:srgbClr val="0070C0"/>
              </a:solidFill>
            </a:endParaRPr>
          </a:p>
          <a:p>
            <a:pPr marL="0" lvl="1">
              <a:spcBef>
                <a:spcPct val="20000"/>
              </a:spcBef>
            </a:pPr>
            <a:endParaRPr lang="pl-PL" sz="2000" dirty="0" smtClean="0">
              <a:solidFill>
                <a:srgbClr val="0070C0"/>
              </a:solidFill>
            </a:endParaRPr>
          </a:p>
        </p:txBody>
      </p:sp>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688300554"/>
      </p:ext>
    </p:extLst>
  </p:cSld>
  <p:clrMapOvr>
    <a:masterClrMapping/>
  </p:clrMapOvr>
  <p:transition spd="med">
    <p:fade thruBlk="1"/>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a:t>
            </a:r>
            <a:r>
              <a:rPr lang="hr-HR" sz="2800" b="1" dirty="0" smtClean="0">
                <a:solidFill>
                  <a:schemeClr val="tx2"/>
                </a:solidFill>
                <a:effectLst>
                  <a:glow>
                    <a:srgbClr val="7F7F7F">
                      <a:alpha val="35000"/>
                    </a:srgbClr>
                  </a:glow>
                </a:effectLst>
              </a:rPr>
              <a:t>EXAMPLES OF STATE NETWORK ORGANIZATION IN OTHER EU COUNTRIES</a:t>
            </a: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pic>
        <p:nvPicPr>
          <p:cNvPr id="3" name="Picture 2"/>
          <p:cNvPicPr>
            <a:picLocks noChangeAspect="1"/>
          </p:cNvPicPr>
          <p:nvPr/>
        </p:nvPicPr>
        <p:blipFill>
          <a:blip r:embed="rId4"/>
          <a:stretch>
            <a:fillRect/>
          </a:stretch>
        </p:blipFill>
        <p:spPr>
          <a:xfrm>
            <a:off x="376239" y="2136954"/>
            <a:ext cx="8229975" cy="3837500"/>
          </a:xfrm>
          <a:prstGeom prst="rect">
            <a:avLst/>
          </a:prstGeom>
        </p:spPr>
      </p:pic>
      <p:pic>
        <p:nvPicPr>
          <p:cNvPr id="12" name="Picture 11"/>
          <p:cNvPicPr>
            <a:picLocks noChangeAspect="1"/>
          </p:cNvPicPr>
          <p:nvPr/>
        </p:nvPicPr>
        <p:blipFill>
          <a:blip r:embed="rId5"/>
          <a:stretch>
            <a:fillRect/>
          </a:stretch>
        </p:blipFill>
        <p:spPr>
          <a:xfrm>
            <a:off x="434960" y="2430109"/>
            <a:ext cx="3110774" cy="3243313"/>
          </a:xfrm>
          <a:prstGeom prst="rect">
            <a:avLst/>
          </a:prstGeom>
        </p:spPr>
      </p:pic>
      <p:sp>
        <p:nvSpPr>
          <p:cNvPr id="14" name="Rectangle 13"/>
          <p:cNvSpPr/>
          <p:nvPr/>
        </p:nvSpPr>
        <p:spPr>
          <a:xfrm>
            <a:off x="92165" y="1362234"/>
            <a:ext cx="8943769" cy="707886"/>
          </a:xfrm>
          <a:prstGeom prst="rect">
            <a:avLst/>
          </a:prstGeom>
        </p:spPr>
        <p:txBody>
          <a:bodyPr wrap="square">
            <a:spAutoFit/>
          </a:bodyPr>
          <a:lstStyle/>
          <a:p>
            <a:pPr marL="0" lvl="1">
              <a:spcBef>
                <a:spcPct val="20000"/>
              </a:spcBef>
            </a:pPr>
            <a:r>
              <a:rPr lang="en-US" sz="2000" b="1" dirty="0">
                <a:solidFill>
                  <a:srgbClr val="0070C0"/>
                </a:solidFill>
              </a:rPr>
              <a:t>Air quality monitoring zones in Europe - </a:t>
            </a:r>
            <a:r>
              <a:rPr lang="en-US" sz="2000" dirty="0">
                <a:solidFill>
                  <a:srgbClr val="0070C0"/>
                </a:solidFill>
              </a:rPr>
              <a:t>All air quality monitoring zones in the EU can be found </a:t>
            </a:r>
            <a:r>
              <a:rPr lang="hr-HR" sz="2000" dirty="0" smtClean="0">
                <a:solidFill>
                  <a:srgbClr val="0070C0"/>
                </a:solidFill>
              </a:rPr>
              <a:t>on</a:t>
            </a:r>
            <a:r>
              <a:rPr lang="en-US" sz="2000" dirty="0" smtClean="0">
                <a:solidFill>
                  <a:srgbClr val="0070C0"/>
                </a:solidFill>
              </a:rPr>
              <a:t> </a:t>
            </a:r>
            <a:r>
              <a:rPr lang="en-US" sz="2000" dirty="0">
                <a:solidFill>
                  <a:srgbClr val="0070C0"/>
                </a:solidFill>
              </a:rPr>
              <a:t>the </a:t>
            </a:r>
            <a:r>
              <a:rPr lang="en-US" sz="2000" dirty="0" smtClean="0">
                <a:solidFill>
                  <a:srgbClr val="0070C0"/>
                </a:solidFill>
              </a:rPr>
              <a:t>link</a:t>
            </a:r>
            <a:r>
              <a:rPr lang="pl-PL" sz="2000" dirty="0" smtClean="0">
                <a:solidFill>
                  <a:srgbClr val="0070C0"/>
                </a:solidFill>
              </a:rPr>
              <a:t>: </a:t>
            </a:r>
            <a:r>
              <a:rPr lang="pl-PL" sz="2000" dirty="0" smtClean="0">
                <a:solidFill>
                  <a:srgbClr val="0070C0"/>
                </a:solidFill>
                <a:hlinkClick r:id="rId6"/>
              </a:rPr>
              <a:t>http</a:t>
            </a:r>
            <a:r>
              <a:rPr lang="pl-PL" sz="2000" dirty="0">
                <a:solidFill>
                  <a:srgbClr val="0070C0"/>
                </a:solidFill>
                <a:hlinkClick r:id="rId6"/>
              </a:rPr>
              <a:t>://maps.eea.europa.eu/wab/AirQualityZones</a:t>
            </a:r>
            <a:r>
              <a:rPr lang="pl-PL" sz="2000" dirty="0" smtClean="0">
                <a:solidFill>
                  <a:srgbClr val="0070C0"/>
                </a:solidFill>
                <a:hlinkClick r:id="rId6"/>
              </a:rPr>
              <a:t>/</a:t>
            </a:r>
            <a:endParaRPr lang="pl-PL" sz="2400" b="1" dirty="0">
              <a:solidFill>
                <a:srgbClr val="1F497D"/>
              </a:solidFill>
            </a:endParaRPr>
          </a:p>
        </p:txBody>
      </p:sp>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5"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811827925"/>
      </p:ext>
    </p:extLst>
  </p:cSld>
  <p:clrMapOvr>
    <a:masterClrMapping/>
  </p:clrMapOvr>
  <p:transition spd="med">
    <p:fade thruBlk="1"/>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2166" y="1362234"/>
            <a:ext cx="8930937" cy="461665"/>
          </a:xfrm>
          <a:prstGeom prst="rect">
            <a:avLst/>
          </a:prstGeom>
        </p:spPr>
        <p:txBody>
          <a:bodyPr wrap="square">
            <a:spAutoFit/>
          </a:bodyPr>
          <a:lstStyle/>
          <a:p>
            <a:pPr marL="0" lvl="1">
              <a:spcBef>
                <a:spcPct val="20000"/>
              </a:spcBef>
            </a:pPr>
            <a:r>
              <a:rPr lang="pl-PL" sz="2400" b="1" dirty="0" smtClean="0">
                <a:solidFill>
                  <a:srgbClr val="1F497D"/>
                </a:solidFill>
              </a:rPr>
              <a:t>Slovenia </a:t>
            </a:r>
            <a:endParaRPr lang="pl-PL" sz="2400" b="1" dirty="0">
              <a:solidFill>
                <a:srgbClr val="1F497D"/>
              </a:solidFill>
            </a:endParaRPr>
          </a:p>
        </p:txBody>
      </p:sp>
      <p:pic>
        <p:nvPicPr>
          <p:cNvPr id="13" name="Picture 7"/>
          <p:cNvPicPr>
            <a:picLocks noGrp="1" noChangeAspect="1" noChangeArrowheads="1"/>
          </p:cNvPicPr>
          <p:nvPr>
            <p:ph sz="quarter" idx="4294967295"/>
          </p:nvPr>
        </p:nvPicPr>
        <p:blipFill>
          <a:blip r:embed="rId4">
            <a:extLst>
              <a:ext uri="{28A0092B-C50C-407E-A947-70E740481C1C}">
                <a14:useLocalDpi xmlns:a14="http://schemas.microsoft.com/office/drawing/2010/main" val="0"/>
              </a:ext>
            </a:extLst>
          </a:blip>
          <a:srcRect/>
          <a:stretch>
            <a:fillRect/>
          </a:stretch>
        </p:blipFill>
        <p:spPr>
          <a:xfrm>
            <a:off x="92166" y="2338626"/>
            <a:ext cx="5599112" cy="3962400"/>
          </a:xfrm>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11"/>
          <p:cNvPicPr>
            <a:picLocks noGrp="1" noChangeAspect="1" noChangeArrowheads="1"/>
          </p:cNvPicPr>
          <p:nvPr>
            <p:ph sz="quarter" idx="4294967295"/>
          </p:nvPr>
        </p:nvPicPr>
        <p:blipFill>
          <a:blip r:embed="rId5" cstate="print">
            <a:extLst>
              <a:ext uri="{28A0092B-C50C-407E-A947-70E740481C1C}">
                <a14:useLocalDpi xmlns:a14="http://schemas.microsoft.com/office/drawing/2010/main" val="0"/>
              </a:ext>
            </a:extLst>
          </a:blip>
          <a:srcRect/>
          <a:stretch>
            <a:fillRect/>
          </a:stretch>
        </p:blipFill>
        <p:spPr>
          <a:xfrm>
            <a:off x="5813470" y="4038994"/>
            <a:ext cx="2884487" cy="2039937"/>
          </a:xfrm>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Text Box 4"/>
          <p:cNvSpPr txBox="1">
            <a:spLocks noChangeArrowheads="1"/>
          </p:cNvSpPr>
          <p:nvPr/>
        </p:nvSpPr>
        <p:spPr bwMode="auto">
          <a:xfrm>
            <a:off x="254247" y="1899503"/>
            <a:ext cx="79835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eaLnBrk="1" hangingPunct="1"/>
            <a:r>
              <a:rPr lang="sl-SI" altLang="sr-Latn-RS" sz="2000" b="1" dirty="0">
                <a:solidFill>
                  <a:srgbClr val="0070C0"/>
                </a:solidFill>
                <a:latin typeface="+mn-lt"/>
              </a:rPr>
              <a:t>(SO</a:t>
            </a:r>
            <a:r>
              <a:rPr lang="sl-SI" altLang="sr-Latn-RS" sz="2000" b="1" baseline="-25000" dirty="0">
                <a:solidFill>
                  <a:srgbClr val="0070C0"/>
                </a:solidFill>
                <a:latin typeface="+mn-lt"/>
              </a:rPr>
              <a:t>2</a:t>
            </a:r>
            <a:r>
              <a:rPr lang="sl-SI" altLang="sr-Latn-RS" sz="2000" b="1" dirty="0">
                <a:solidFill>
                  <a:srgbClr val="0070C0"/>
                </a:solidFill>
                <a:latin typeface="+mn-lt"/>
              </a:rPr>
              <a:t>, NO</a:t>
            </a:r>
            <a:r>
              <a:rPr lang="sl-SI" altLang="sr-Latn-RS" sz="2000" b="1" baseline="-25000" dirty="0">
                <a:solidFill>
                  <a:srgbClr val="0070C0"/>
                </a:solidFill>
                <a:latin typeface="+mn-lt"/>
              </a:rPr>
              <a:t>2</a:t>
            </a:r>
            <a:r>
              <a:rPr lang="sl-SI" altLang="sr-Latn-RS" sz="2000" b="1" dirty="0">
                <a:solidFill>
                  <a:srgbClr val="0070C0"/>
                </a:solidFill>
                <a:latin typeface="+mn-lt"/>
              </a:rPr>
              <a:t>, NO</a:t>
            </a:r>
            <a:r>
              <a:rPr lang="sl-SI" altLang="sr-Latn-RS" sz="2000" b="1" baseline="-25000" dirty="0">
                <a:solidFill>
                  <a:srgbClr val="0070C0"/>
                </a:solidFill>
                <a:latin typeface="+mn-lt"/>
              </a:rPr>
              <a:t>x</a:t>
            </a:r>
            <a:r>
              <a:rPr lang="sl-SI" altLang="sr-Latn-RS" sz="2000" b="1" dirty="0">
                <a:solidFill>
                  <a:srgbClr val="0070C0"/>
                </a:solidFill>
                <a:latin typeface="+mn-lt"/>
              </a:rPr>
              <a:t>, O</a:t>
            </a:r>
            <a:r>
              <a:rPr lang="sl-SI" altLang="sr-Latn-RS" sz="2000" b="1" baseline="-25000" dirty="0">
                <a:solidFill>
                  <a:srgbClr val="0070C0"/>
                </a:solidFill>
                <a:latin typeface="+mn-lt"/>
              </a:rPr>
              <a:t>3</a:t>
            </a:r>
            <a:r>
              <a:rPr lang="sl-SI" altLang="sr-Latn-RS" sz="2000" b="1" dirty="0">
                <a:solidFill>
                  <a:srgbClr val="0070C0"/>
                </a:solidFill>
                <a:latin typeface="+mn-lt"/>
              </a:rPr>
              <a:t>, PM</a:t>
            </a:r>
            <a:r>
              <a:rPr lang="sl-SI" altLang="sr-Latn-RS" sz="2000" b="1" baseline="-25000" dirty="0">
                <a:solidFill>
                  <a:srgbClr val="0070C0"/>
                </a:solidFill>
                <a:latin typeface="+mn-lt"/>
              </a:rPr>
              <a:t>10</a:t>
            </a:r>
            <a:r>
              <a:rPr lang="sl-SI" altLang="sr-Latn-RS" sz="2000" b="1" dirty="0">
                <a:solidFill>
                  <a:srgbClr val="0070C0"/>
                </a:solidFill>
                <a:latin typeface="+mn-lt"/>
              </a:rPr>
              <a:t>, PM</a:t>
            </a:r>
            <a:r>
              <a:rPr lang="sl-SI" altLang="sr-Latn-RS" sz="2000" b="1" baseline="-25000" dirty="0">
                <a:solidFill>
                  <a:srgbClr val="0070C0"/>
                </a:solidFill>
                <a:latin typeface="+mn-lt"/>
              </a:rPr>
              <a:t>2,5</a:t>
            </a:r>
            <a:r>
              <a:rPr lang="sl-SI" altLang="sr-Latn-RS" sz="2000" b="1" dirty="0">
                <a:solidFill>
                  <a:srgbClr val="0070C0"/>
                </a:solidFill>
                <a:latin typeface="+mn-lt"/>
              </a:rPr>
              <a:t>, C</a:t>
            </a:r>
            <a:r>
              <a:rPr lang="sl-SI" altLang="sr-Latn-RS" sz="2000" b="1" baseline="-25000" dirty="0">
                <a:solidFill>
                  <a:srgbClr val="0070C0"/>
                </a:solidFill>
                <a:latin typeface="+mn-lt"/>
              </a:rPr>
              <a:t>6</a:t>
            </a:r>
            <a:r>
              <a:rPr lang="sl-SI" altLang="sr-Latn-RS" sz="2000" b="1" dirty="0">
                <a:solidFill>
                  <a:srgbClr val="0070C0"/>
                </a:solidFill>
                <a:latin typeface="+mn-lt"/>
              </a:rPr>
              <a:t>H</a:t>
            </a:r>
            <a:r>
              <a:rPr lang="sl-SI" altLang="sr-Latn-RS" sz="2000" b="1" baseline="-25000" dirty="0">
                <a:solidFill>
                  <a:srgbClr val="0070C0"/>
                </a:solidFill>
                <a:latin typeface="+mn-lt"/>
              </a:rPr>
              <a:t>6</a:t>
            </a:r>
            <a:r>
              <a:rPr lang="sl-SI" altLang="sr-Latn-RS" sz="2000" b="1" dirty="0">
                <a:solidFill>
                  <a:srgbClr val="0070C0"/>
                </a:solidFill>
                <a:latin typeface="+mn-lt"/>
              </a:rPr>
              <a:t>, </a:t>
            </a:r>
            <a:r>
              <a:rPr lang="sl-SI" altLang="sr-Latn-RS" sz="2000" b="1" dirty="0" smtClean="0">
                <a:solidFill>
                  <a:srgbClr val="0070C0"/>
                </a:solidFill>
                <a:latin typeface="+mn-lt"/>
              </a:rPr>
              <a:t>benzo(a)piren)</a:t>
            </a:r>
            <a:endParaRPr lang="sl-SI" altLang="sr-Latn-RS" sz="2000" b="1" dirty="0">
              <a:solidFill>
                <a:srgbClr val="0070C0"/>
              </a:solidFill>
              <a:latin typeface="+mn-lt"/>
            </a:endParaRPr>
          </a:p>
        </p:txBody>
      </p:sp>
      <p:sp>
        <p:nvSpPr>
          <p:cNvPr id="16" name="Text Box 10"/>
          <p:cNvSpPr txBox="1">
            <a:spLocks noChangeArrowheads="1"/>
          </p:cNvSpPr>
          <p:nvPr/>
        </p:nvSpPr>
        <p:spPr bwMode="auto">
          <a:xfrm>
            <a:off x="6195423" y="3585044"/>
            <a:ext cx="1752403"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eaLnBrk="1" hangingPunct="1"/>
            <a:r>
              <a:rPr lang="sl-SI" altLang="sr-Latn-RS" sz="2000" b="1" dirty="0">
                <a:solidFill>
                  <a:srgbClr val="0070C0"/>
                </a:solidFill>
                <a:latin typeface="+mn-lt"/>
              </a:rPr>
              <a:t>(Pb, Ni, As, Cd)</a:t>
            </a:r>
          </a:p>
        </p:txBody>
      </p:sp>
      <p:sp>
        <p:nvSpPr>
          <p:cNvPr id="17"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8" name="Group 3"/>
          <p:cNvGrpSpPr>
            <a:grpSpLocks noChangeAspect="1"/>
          </p:cNvGrpSpPr>
          <p:nvPr/>
        </p:nvGrpSpPr>
        <p:grpSpPr bwMode="auto">
          <a:xfrm>
            <a:off x="442354" y="6362429"/>
            <a:ext cx="4500798" cy="411137"/>
            <a:chOff x="14858" y="6031800"/>
            <a:chExt cx="7310482" cy="703818"/>
          </a:xfrm>
        </p:grpSpPr>
        <p:pic>
          <p:nvPicPr>
            <p:cNvPr id="19"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Rectangle 19"/>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962634134"/>
      </p:ext>
    </p:extLst>
  </p:cSld>
  <p:clrMapOvr>
    <a:masterClrMapping/>
  </p:clrMapOvr>
  <p:transition spd="med">
    <p:fade thruBlk="1"/>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42042" y="1533545"/>
            <a:ext cx="8930937" cy="4770537"/>
          </a:xfrm>
          <a:prstGeom prst="rect">
            <a:avLst/>
          </a:prstGeom>
        </p:spPr>
        <p:txBody>
          <a:bodyPr wrap="square">
            <a:spAutoFit/>
          </a:bodyPr>
          <a:lstStyle/>
          <a:p>
            <a:pPr marL="0" lvl="1">
              <a:spcBef>
                <a:spcPct val="20000"/>
              </a:spcBef>
            </a:pPr>
            <a:r>
              <a:rPr lang="pl-PL" sz="2000" b="1" dirty="0" smtClean="0">
                <a:solidFill>
                  <a:srgbClr val="1F497D"/>
                </a:solidFill>
              </a:rPr>
              <a:t>Slovenia </a:t>
            </a:r>
            <a:endParaRPr lang="pl-PL" sz="2000" b="1" dirty="0">
              <a:solidFill>
                <a:srgbClr val="1F497D"/>
              </a:solidFill>
            </a:endParaRPr>
          </a:p>
          <a:p>
            <a:pPr marL="0" lvl="1">
              <a:spcBef>
                <a:spcPct val="20000"/>
              </a:spcBef>
            </a:pPr>
            <a:r>
              <a:rPr lang="en-US" sz="2000" b="1" dirty="0">
                <a:solidFill>
                  <a:srgbClr val="0070C0"/>
                </a:solidFill>
              </a:rPr>
              <a:t>National Air Quality Monitoring Network:</a:t>
            </a:r>
          </a:p>
          <a:p>
            <a:pPr marL="0" lvl="1">
              <a:spcBef>
                <a:spcPct val="20000"/>
              </a:spcBef>
            </a:pPr>
            <a:r>
              <a:rPr lang="hr-HR" sz="2000" dirty="0" smtClean="0">
                <a:solidFill>
                  <a:srgbClr val="0070C0"/>
                </a:solidFill>
              </a:rPr>
              <a:t>-</a:t>
            </a:r>
            <a:r>
              <a:rPr lang="en-US" sz="2000" dirty="0" smtClean="0">
                <a:solidFill>
                  <a:srgbClr val="0070C0"/>
                </a:solidFill>
              </a:rPr>
              <a:t>18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stations</a:t>
            </a:r>
          </a:p>
          <a:p>
            <a:pPr marL="0" lvl="1">
              <a:spcBef>
                <a:spcPct val="20000"/>
              </a:spcBef>
            </a:pPr>
            <a:r>
              <a:rPr lang="hr-HR" sz="2000" dirty="0" smtClean="0">
                <a:solidFill>
                  <a:srgbClr val="0070C0"/>
                </a:solidFill>
              </a:rPr>
              <a:t>-M</a:t>
            </a:r>
            <a:r>
              <a:rPr lang="en-US" sz="2000" dirty="0" err="1" smtClean="0">
                <a:solidFill>
                  <a:srgbClr val="0070C0"/>
                </a:solidFill>
              </a:rPr>
              <a:t>easured</a:t>
            </a:r>
            <a:r>
              <a:rPr lang="en-US" sz="2000" dirty="0" smtClean="0">
                <a:solidFill>
                  <a:srgbClr val="0070C0"/>
                </a:solidFill>
              </a:rPr>
              <a:t> </a:t>
            </a:r>
            <a:r>
              <a:rPr lang="en-US" sz="2000" dirty="0">
                <a:solidFill>
                  <a:srgbClr val="0070C0"/>
                </a:solidFill>
              </a:rPr>
              <a:t>parameters: PM10 and PM2,5, NOx, SO2, CO, VOC, heavy metals and PAHs in PM10, ions and OC / EC in PM2.5, Hg in the air, meteorological </a:t>
            </a:r>
            <a:r>
              <a:rPr lang="en-US" sz="2000" dirty="0" smtClean="0">
                <a:solidFill>
                  <a:srgbClr val="0070C0"/>
                </a:solidFill>
              </a:rPr>
              <a:t>conditions</a:t>
            </a:r>
            <a:endParaRPr lang="sl-SI" altLang="sr-Latn-RS" sz="2000" dirty="0" smtClean="0">
              <a:solidFill>
                <a:srgbClr val="0070C0"/>
              </a:solidFill>
            </a:endParaRPr>
          </a:p>
          <a:p>
            <a:pPr marL="342900" lvl="1" indent="-342900">
              <a:spcBef>
                <a:spcPct val="20000"/>
              </a:spcBef>
              <a:buFontTx/>
              <a:buChar char="-"/>
            </a:pPr>
            <a:endParaRPr lang="hr-BA" sz="2000" dirty="0" smtClean="0">
              <a:solidFill>
                <a:srgbClr val="0070C0"/>
              </a:solidFill>
            </a:endParaRPr>
          </a:p>
          <a:p>
            <a:pPr marL="0" lvl="1">
              <a:spcBef>
                <a:spcPct val="20000"/>
              </a:spcBef>
            </a:pPr>
            <a:r>
              <a:rPr lang="en-US" sz="2000" b="1" dirty="0" smtClean="0">
                <a:solidFill>
                  <a:srgbClr val="0070C0"/>
                </a:solidFill>
              </a:rPr>
              <a:t>National</a:t>
            </a:r>
            <a:r>
              <a:rPr lang="hr-HR" sz="2000" b="1" dirty="0" smtClean="0">
                <a:solidFill>
                  <a:srgbClr val="0070C0"/>
                </a:solidFill>
              </a:rPr>
              <a:t> </a:t>
            </a:r>
            <a:r>
              <a:rPr lang="en-US" sz="2000" b="1" dirty="0" smtClean="0">
                <a:solidFill>
                  <a:srgbClr val="0070C0"/>
                </a:solidFill>
              </a:rPr>
              <a:t>Network</a:t>
            </a:r>
            <a:r>
              <a:rPr lang="hr-HR" sz="2000" b="1" dirty="0" smtClean="0">
                <a:solidFill>
                  <a:srgbClr val="0070C0"/>
                </a:solidFill>
              </a:rPr>
              <a:t> for </a:t>
            </a:r>
            <a:r>
              <a:rPr lang="hr-HR" sz="2000" b="1" dirty="0" err="1" smtClean="0">
                <a:solidFill>
                  <a:srgbClr val="0070C0"/>
                </a:solidFill>
              </a:rPr>
              <a:t>Precipitation</a:t>
            </a:r>
            <a:r>
              <a:rPr lang="hr-HR" sz="2000" b="1" dirty="0" smtClean="0">
                <a:solidFill>
                  <a:srgbClr val="0070C0"/>
                </a:solidFill>
              </a:rPr>
              <a:t> </a:t>
            </a:r>
            <a:r>
              <a:rPr lang="hr-HR" sz="2000" b="1" dirty="0" err="1" smtClean="0">
                <a:solidFill>
                  <a:srgbClr val="0070C0"/>
                </a:solidFill>
              </a:rPr>
              <a:t>Quality</a:t>
            </a:r>
            <a:r>
              <a:rPr lang="hr-HR" sz="2000" b="1" dirty="0" smtClean="0">
                <a:solidFill>
                  <a:srgbClr val="0070C0"/>
                </a:solidFill>
              </a:rPr>
              <a:t> Monitoring</a:t>
            </a:r>
            <a:r>
              <a:rPr lang="en-US" sz="2000" b="1" dirty="0" smtClean="0">
                <a:solidFill>
                  <a:srgbClr val="0070C0"/>
                </a:solidFill>
              </a:rPr>
              <a:t>:</a:t>
            </a:r>
            <a:endParaRPr lang="en-US" sz="2000" b="1" dirty="0">
              <a:solidFill>
                <a:srgbClr val="0070C0"/>
              </a:solidFill>
            </a:endParaRPr>
          </a:p>
          <a:p>
            <a:pPr marL="0" lvl="1">
              <a:spcBef>
                <a:spcPct val="20000"/>
              </a:spcBef>
            </a:pPr>
            <a:r>
              <a:rPr lang="hr-HR" sz="2000" dirty="0" smtClean="0">
                <a:solidFill>
                  <a:srgbClr val="0070C0"/>
                </a:solidFill>
              </a:rPr>
              <a:t>-</a:t>
            </a:r>
            <a:r>
              <a:rPr lang="en-US" sz="2000" dirty="0" smtClean="0">
                <a:solidFill>
                  <a:srgbClr val="0070C0"/>
                </a:solidFill>
              </a:rPr>
              <a:t>5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stations</a:t>
            </a:r>
          </a:p>
          <a:p>
            <a:pPr marL="0" lvl="1">
              <a:spcBef>
                <a:spcPct val="20000"/>
              </a:spcBef>
            </a:pPr>
            <a:r>
              <a:rPr lang="hr-HR" sz="2000" dirty="0" smtClean="0">
                <a:solidFill>
                  <a:srgbClr val="0070C0"/>
                </a:solidFill>
              </a:rPr>
              <a:t>-</a:t>
            </a:r>
            <a:r>
              <a:rPr lang="en-US" sz="2000" dirty="0" smtClean="0">
                <a:solidFill>
                  <a:srgbClr val="0070C0"/>
                </a:solidFill>
              </a:rPr>
              <a:t>Measured </a:t>
            </a:r>
            <a:r>
              <a:rPr lang="en-US" sz="2000" dirty="0">
                <a:solidFill>
                  <a:srgbClr val="0070C0"/>
                </a:solidFill>
              </a:rPr>
              <a:t>parameters: pH, conductivity, ions, heavy metals, </a:t>
            </a:r>
            <a:r>
              <a:rPr lang="en-US" sz="2000" dirty="0" smtClean="0">
                <a:solidFill>
                  <a:srgbClr val="0070C0"/>
                </a:solidFill>
              </a:rPr>
              <a:t>PAH</a:t>
            </a:r>
            <a:endParaRPr lang="hr-HR" sz="2000" dirty="0" smtClean="0">
              <a:solidFill>
                <a:srgbClr val="0070C0"/>
              </a:solidFill>
            </a:endParaRPr>
          </a:p>
          <a:p>
            <a:pPr marL="0" lvl="1">
              <a:spcBef>
                <a:spcPct val="20000"/>
              </a:spcBef>
            </a:pPr>
            <a:endParaRPr lang="hr-BA" sz="2000" dirty="0" smtClean="0">
              <a:solidFill>
                <a:srgbClr val="0070C0"/>
              </a:solidFill>
            </a:endParaRPr>
          </a:p>
          <a:p>
            <a:pPr marL="0" lvl="1">
              <a:spcBef>
                <a:spcPct val="20000"/>
              </a:spcBef>
            </a:pPr>
            <a:r>
              <a:rPr lang="en-US" sz="2000" b="1" dirty="0" smtClean="0">
                <a:solidFill>
                  <a:srgbClr val="0070C0"/>
                </a:solidFill>
              </a:rPr>
              <a:t>Additional </a:t>
            </a:r>
            <a:r>
              <a:rPr lang="en-US" sz="2000" b="1" dirty="0">
                <a:solidFill>
                  <a:srgbClr val="0070C0"/>
                </a:solidFill>
              </a:rPr>
              <a:t>air quality monitoring network:</a:t>
            </a:r>
          </a:p>
          <a:p>
            <a:pPr marL="0" lvl="1">
              <a:spcBef>
                <a:spcPct val="20000"/>
              </a:spcBef>
            </a:pPr>
            <a:r>
              <a:rPr lang="hr-HR" sz="2000" dirty="0" smtClean="0">
                <a:solidFill>
                  <a:srgbClr val="0070C0"/>
                </a:solidFill>
              </a:rPr>
              <a:t>-</a:t>
            </a:r>
            <a:r>
              <a:rPr lang="hr-HR" sz="2000" dirty="0" err="1" smtClean="0">
                <a:solidFill>
                  <a:srgbClr val="0070C0"/>
                </a:solidFill>
              </a:rPr>
              <a:t>Around</a:t>
            </a:r>
            <a:r>
              <a:rPr lang="en-US" sz="2000" dirty="0" smtClean="0">
                <a:solidFill>
                  <a:srgbClr val="0070C0"/>
                </a:solidFill>
              </a:rPr>
              <a:t> thermal </a:t>
            </a:r>
            <a:r>
              <a:rPr lang="en-US" sz="2000" dirty="0">
                <a:solidFill>
                  <a:srgbClr val="0070C0"/>
                </a:solidFill>
              </a:rPr>
              <a:t>power plants and the cement industry</a:t>
            </a:r>
          </a:p>
          <a:p>
            <a:pPr marL="0" lvl="1">
              <a:spcBef>
                <a:spcPct val="20000"/>
              </a:spcBef>
            </a:pPr>
            <a:r>
              <a:rPr lang="hr-HR" sz="2000" dirty="0" smtClean="0">
                <a:solidFill>
                  <a:srgbClr val="0070C0"/>
                </a:solidFill>
              </a:rPr>
              <a:t>-</a:t>
            </a:r>
            <a:r>
              <a:rPr lang="hr-HR" sz="2000" dirty="0">
                <a:solidFill>
                  <a:srgbClr val="0070C0"/>
                </a:solidFill>
              </a:rPr>
              <a:t>A</a:t>
            </a:r>
            <a:r>
              <a:rPr lang="en-US" sz="2000" dirty="0" err="1" smtClean="0">
                <a:solidFill>
                  <a:srgbClr val="0070C0"/>
                </a:solidFill>
              </a:rPr>
              <a:t>dditional</a:t>
            </a:r>
            <a:r>
              <a:rPr lang="en-US" sz="2000" dirty="0" smtClean="0">
                <a:solidFill>
                  <a:srgbClr val="0070C0"/>
                </a:solidFill>
              </a:rPr>
              <a:t> </a:t>
            </a:r>
            <a:r>
              <a:rPr lang="en-US" sz="2000" dirty="0">
                <a:solidFill>
                  <a:srgbClr val="0070C0"/>
                </a:solidFill>
              </a:rPr>
              <a:t>monitoring sites in major cities (Ljubljana, Maribor, </a:t>
            </a:r>
            <a:r>
              <a:rPr lang="en-US" sz="2000" dirty="0" err="1">
                <a:solidFill>
                  <a:srgbClr val="0070C0"/>
                </a:solidFill>
              </a:rPr>
              <a:t>Celje</a:t>
            </a:r>
            <a:r>
              <a:rPr lang="en-US" sz="2000" dirty="0" smtClean="0">
                <a:solidFill>
                  <a:srgbClr val="0070C0"/>
                </a:solidFill>
              </a:rPr>
              <a:t>)</a:t>
            </a:r>
            <a:endParaRPr lang="pl-PL"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395499713"/>
      </p:ext>
    </p:extLst>
  </p:cSld>
  <p:clrMapOvr>
    <a:masterClrMapping/>
  </p:clrMapOvr>
  <p:transition spd="med">
    <p:fade thruBlk="1"/>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2166" y="1362234"/>
            <a:ext cx="8930937" cy="461665"/>
          </a:xfrm>
          <a:prstGeom prst="rect">
            <a:avLst/>
          </a:prstGeom>
        </p:spPr>
        <p:txBody>
          <a:bodyPr wrap="square">
            <a:spAutoFit/>
          </a:bodyPr>
          <a:lstStyle/>
          <a:p>
            <a:pPr marL="0" lvl="1">
              <a:spcBef>
                <a:spcPct val="20000"/>
              </a:spcBef>
            </a:pPr>
            <a:r>
              <a:rPr lang="pl-PL" sz="2400" b="1" dirty="0" smtClean="0">
                <a:solidFill>
                  <a:srgbClr val="1F497D"/>
                </a:solidFill>
              </a:rPr>
              <a:t>Slovenia – </a:t>
            </a:r>
            <a:r>
              <a:rPr lang="hr-BA" sz="2400" b="1" dirty="0" smtClean="0">
                <a:solidFill>
                  <a:srgbClr val="0070C0"/>
                </a:solidFill>
              </a:rPr>
              <a:t>Air </a:t>
            </a:r>
            <a:r>
              <a:rPr lang="hr-BA" sz="2400" b="1" dirty="0" err="1" smtClean="0">
                <a:solidFill>
                  <a:srgbClr val="0070C0"/>
                </a:solidFill>
              </a:rPr>
              <a:t>quality</a:t>
            </a:r>
            <a:r>
              <a:rPr lang="hr-BA" sz="2400" b="1" dirty="0" smtClean="0">
                <a:solidFill>
                  <a:srgbClr val="0070C0"/>
                </a:solidFill>
              </a:rPr>
              <a:t> monitoring network</a:t>
            </a:r>
            <a:endParaRPr lang="pl-PL" sz="2400" b="1" dirty="0">
              <a:solidFill>
                <a:srgbClr val="1F497D"/>
              </a:solidFill>
            </a:endParaRPr>
          </a:p>
        </p:txBody>
      </p:sp>
      <p:pic>
        <p:nvPicPr>
          <p:cNvPr id="17" name="Picture 4"/>
          <p:cNvPicPr>
            <a:picLocks noGrp="1" noChangeAspect="1" noChangeArrowheads="1"/>
          </p:cNvPicPr>
          <p:nvPr>
            <p:ph sz="quarter" idx="4294967295"/>
          </p:nvPr>
        </p:nvPicPr>
        <p:blipFill>
          <a:blip r:embed="rId4" cstate="print">
            <a:extLst>
              <a:ext uri="{28A0092B-C50C-407E-A947-70E740481C1C}">
                <a14:useLocalDpi xmlns:a14="http://schemas.microsoft.com/office/drawing/2010/main" val="0"/>
              </a:ext>
            </a:extLst>
          </a:blip>
          <a:srcRect/>
          <a:stretch>
            <a:fillRect/>
          </a:stretch>
        </p:blipFill>
        <p:spPr>
          <a:xfrm>
            <a:off x="1169139" y="1725815"/>
            <a:ext cx="6620379" cy="4675462"/>
          </a:xfrm>
          <a:prstGeom prst="rect">
            <a:avLst/>
          </a:prstGeom>
          <a:ln/>
        </p:spPr>
      </p:pic>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481075820"/>
      </p:ext>
    </p:extLst>
  </p:cSld>
  <p:clrMapOvr>
    <a:masterClrMapping/>
  </p:clrMapOvr>
  <p:transition spd="med">
    <p:fade thruBlk="1"/>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2166" y="1420970"/>
            <a:ext cx="8930937" cy="4770537"/>
          </a:xfrm>
          <a:prstGeom prst="rect">
            <a:avLst/>
          </a:prstGeom>
        </p:spPr>
        <p:txBody>
          <a:bodyPr wrap="square">
            <a:spAutoFit/>
          </a:bodyPr>
          <a:lstStyle/>
          <a:p>
            <a:pPr marL="0" lvl="1">
              <a:spcBef>
                <a:spcPct val="20000"/>
              </a:spcBef>
            </a:pPr>
            <a:r>
              <a:rPr lang="pl-PL" sz="2400" b="1" dirty="0" smtClean="0">
                <a:solidFill>
                  <a:srgbClr val="1F497D"/>
                </a:solidFill>
              </a:rPr>
              <a:t>Slovenia </a:t>
            </a:r>
          </a:p>
          <a:p>
            <a:pPr marL="0" lvl="1">
              <a:spcBef>
                <a:spcPct val="20000"/>
              </a:spcBef>
            </a:pPr>
            <a:r>
              <a:rPr lang="en-US" sz="2000" b="1" dirty="0">
                <a:solidFill>
                  <a:srgbClr val="0070C0"/>
                </a:solidFill>
              </a:rPr>
              <a:t>Quality Assurance / Quality Control:</a:t>
            </a:r>
          </a:p>
          <a:p>
            <a:pPr marL="0" lvl="1">
              <a:spcBef>
                <a:spcPct val="20000"/>
              </a:spcBef>
            </a:pPr>
            <a:r>
              <a:rPr lang="hr-HR" sz="2000" dirty="0" smtClean="0">
                <a:solidFill>
                  <a:srgbClr val="0070C0"/>
                </a:solidFill>
              </a:rPr>
              <a:t>-</a:t>
            </a:r>
            <a:r>
              <a:rPr lang="en-US" sz="2000" dirty="0" smtClean="0">
                <a:solidFill>
                  <a:srgbClr val="0070C0"/>
                </a:solidFill>
              </a:rPr>
              <a:t>Measurements </a:t>
            </a:r>
            <a:r>
              <a:rPr lang="en-US" sz="2000" dirty="0">
                <a:solidFill>
                  <a:srgbClr val="0070C0"/>
                </a:solidFill>
              </a:rPr>
              <a:t>are performed using reference methods</a:t>
            </a:r>
          </a:p>
          <a:p>
            <a:pPr marL="0" lvl="1">
              <a:spcBef>
                <a:spcPct val="20000"/>
              </a:spcBef>
            </a:pPr>
            <a:r>
              <a:rPr lang="hr-HR" sz="2000" dirty="0" smtClean="0">
                <a:solidFill>
                  <a:srgbClr val="0070C0"/>
                </a:solidFill>
              </a:rPr>
              <a:t>-</a:t>
            </a:r>
            <a:r>
              <a:rPr lang="en-US" sz="2000" dirty="0" smtClean="0">
                <a:solidFill>
                  <a:srgbClr val="0070C0"/>
                </a:solidFill>
              </a:rPr>
              <a:t>On-line </a:t>
            </a:r>
            <a:r>
              <a:rPr lang="en-US" sz="2000" dirty="0">
                <a:solidFill>
                  <a:srgbClr val="0070C0"/>
                </a:solidFill>
              </a:rPr>
              <a:t>measurements are controlled daily, monthly and </a:t>
            </a:r>
            <a:r>
              <a:rPr lang="hr-HR" sz="2000" dirty="0" err="1" smtClean="0">
                <a:solidFill>
                  <a:srgbClr val="0070C0"/>
                </a:solidFill>
              </a:rPr>
              <a:t>annually</a:t>
            </a:r>
            <a:endParaRPr lang="en-US" sz="2000" dirty="0">
              <a:solidFill>
                <a:srgbClr val="0070C0"/>
              </a:solidFill>
            </a:endParaRPr>
          </a:p>
          <a:p>
            <a:pPr marL="0" lvl="1">
              <a:spcBef>
                <a:spcPct val="20000"/>
              </a:spcBef>
            </a:pPr>
            <a:r>
              <a:rPr lang="hr-HR" sz="2000" dirty="0" smtClean="0">
                <a:solidFill>
                  <a:srgbClr val="0070C0"/>
                </a:solidFill>
              </a:rPr>
              <a:t>-</a:t>
            </a:r>
            <a:r>
              <a:rPr lang="en-US" sz="2000" dirty="0" smtClean="0">
                <a:solidFill>
                  <a:srgbClr val="0070C0"/>
                </a:solidFill>
              </a:rPr>
              <a:t>The </a:t>
            </a:r>
            <a:r>
              <a:rPr lang="en-US" sz="2000" dirty="0">
                <a:solidFill>
                  <a:srgbClr val="0070C0"/>
                </a:solidFill>
              </a:rPr>
              <a:t>calibration of the instruments is carried out every three months at the </a:t>
            </a:r>
            <a:r>
              <a:rPr lang="hr-HR" sz="2000" dirty="0" smtClean="0">
                <a:solidFill>
                  <a:srgbClr val="0070C0"/>
                </a:solidFill>
              </a:rPr>
              <a:t>  </a:t>
            </a:r>
            <a:r>
              <a:rPr lang="en-US" sz="2000" dirty="0" smtClean="0">
                <a:solidFill>
                  <a:srgbClr val="0070C0"/>
                </a:solidFill>
              </a:rPr>
              <a:t>measuring </a:t>
            </a:r>
            <a:r>
              <a:rPr lang="en-US" sz="2000" dirty="0">
                <a:solidFill>
                  <a:srgbClr val="0070C0"/>
                </a:solidFill>
              </a:rPr>
              <a:t>site and once a year in the calibration laboratory</a:t>
            </a:r>
          </a:p>
          <a:p>
            <a:pPr marL="0" lvl="1">
              <a:spcBef>
                <a:spcPct val="20000"/>
              </a:spcBef>
            </a:pPr>
            <a:r>
              <a:rPr lang="hr-HR" sz="2000" dirty="0" smtClean="0">
                <a:solidFill>
                  <a:srgbClr val="0070C0"/>
                </a:solidFill>
              </a:rPr>
              <a:t>-</a:t>
            </a:r>
            <a:r>
              <a:rPr lang="en-US" sz="2000" dirty="0" smtClean="0">
                <a:solidFill>
                  <a:srgbClr val="0070C0"/>
                </a:solidFill>
              </a:rPr>
              <a:t>The </a:t>
            </a:r>
            <a:r>
              <a:rPr lang="en-US" sz="2000" dirty="0">
                <a:solidFill>
                  <a:srgbClr val="0070C0"/>
                </a:solidFill>
              </a:rPr>
              <a:t>calibration laboratory is accredited according to ISO / IEC 17025: 2005 </a:t>
            </a:r>
            <a:r>
              <a:rPr lang="en-US" sz="2000" dirty="0" smtClean="0">
                <a:solidFill>
                  <a:srgbClr val="0070C0"/>
                </a:solidFill>
              </a:rPr>
              <a:t>(</a:t>
            </a:r>
            <a:r>
              <a:rPr lang="hr-BA" sz="2000" dirty="0">
                <a:solidFill>
                  <a:srgbClr val="0070C0"/>
                </a:solidFill>
              </a:rPr>
              <a:t>(O</a:t>
            </a:r>
            <a:r>
              <a:rPr lang="hr-BA" sz="2000" baseline="-25000" dirty="0">
                <a:solidFill>
                  <a:srgbClr val="0070C0"/>
                </a:solidFill>
              </a:rPr>
              <a:t>3</a:t>
            </a:r>
            <a:r>
              <a:rPr lang="hr-BA" sz="2000" dirty="0">
                <a:solidFill>
                  <a:srgbClr val="0070C0"/>
                </a:solidFill>
              </a:rPr>
              <a:t>, NO, NO</a:t>
            </a:r>
            <a:r>
              <a:rPr lang="hr-BA" sz="2000" baseline="-25000" dirty="0">
                <a:solidFill>
                  <a:srgbClr val="0070C0"/>
                </a:solidFill>
              </a:rPr>
              <a:t>2</a:t>
            </a:r>
            <a:r>
              <a:rPr lang="hr-BA" sz="2000" dirty="0">
                <a:solidFill>
                  <a:srgbClr val="0070C0"/>
                </a:solidFill>
              </a:rPr>
              <a:t>, SO</a:t>
            </a:r>
            <a:r>
              <a:rPr lang="hr-BA" sz="2000" baseline="-25000" dirty="0">
                <a:solidFill>
                  <a:srgbClr val="0070C0"/>
                </a:solidFill>
              </a:rPr>
              <a:t>2</a:t>
            </a:r>
            <a:r>
              <a:rPr lang="hr-BA" sz="2000" dirty="0">
                <a:solidFill>
                  <a:srgbClr val="0070C0"/>
                </a:solidFill>
              </a:rPr>
              <a:t>, </a:t>
            </a:r>
            <a:r>
              <a:rPr lang="hr-BA" sz="2000" dirty="0" smtClean="0">
                <a:solidFill>
                  <a:srgbClr val="0070C0"/>
                </a:solidFill>
              </a:rPr>
              <a:t>CO</a:t>
            </a:r>
            <a:r>
              <a:rPr lang="en-US" sz="2000" dirty="0" smtClean="0">
                <a:solidFill>
                  <a:srgbClr val="0070C0"/>
                </a:solidFill>
              </a:rPr>
              <a:t>, </a:t>
            </a:r>
            <a:r>
              <a:rPr lang="en-US" sz="2000" dirty="0">
                <a:solidFill>
                  <a:srgbClr val="0070C0"/>
                </a:solidFill>
              </a:rPr>
              <a:t>meteorological parameters - T, RH, p</a:t>
            </a:r>
            <a:r>
              <a:rPr lang="en-US" sz="2000" dirty="0" smtClean="0">
                <a:solidFill>
                  <a:srgbClr val="0070C0"/>
                </a:solidFill>
              </a:rPr>
              <a:t>)</a:t>
            </a:r>
            <a:endParaRPr lang="hr-HR" sz="2000" dirty="0" smtClean="0">
              <a:solidFill>
                <a:srgbClr val="0070C0"/>
              </a:solidFill>
            </a:endParaRPr>
          </a:p>
          <a:p>
            <a:pPr marL="0" lvl="1">
              <a:spcBef>
                <a:spcPct val="20000"/>
              </a:spcBef>
            </a:pPr>
            <a:r>
              <a:rPr lang="hr-HR" sz="2000" b="1" dirty="0" smtClean="0">
                <a:solidFill>
                  <a:srgbClr val="0070C0"/>
                </a:solidFill>
              </a:rPr>
              <a:t>-</a:t>
            </a:r>
            <a:r>
              <a:rPr lang="en-US" sz="2000" dirty="0" smtClean="0">
                <a:solidFill>
                  <a:srgbClr val="0070C0"/>
                </a:solidFill>
              </a:rPr>
              <a:t>Chemical </a:t>
            </a:r>
            <a:r>
              <a:rPr lang="hr-HR" sz="2000" dirty="0" smtClean="0">
                <a:solidFill>
                  <a:srgbClr val="0070C0"/>
                </a:solidFill>
              </a:rPr>
              <a:t>a</a:t>
            </a:r>
            <a:r>
              <a:rPr lang="en-US" sz="2000" dirty="0" err="1" smtClean="0">
                <a:solidFill>
                  <a:srgbClr val="0070C0"/>
                </a:solidFill>
              </a:rPr>
              <a:t>nalytical</a:t>
            </a:r>
            <a:r>
              <a:rPr lang="en-US" sz="2000" dirty="0" smtClean="0">
                <a:solidFill>
                  <a:srgbClr val="0070C0"/>
                </a:solidFill>
              </a:rPr>
              <a:t> </a:t>
            </a:r>
            <a:r>
              <a:rPr lang="hr-HR" sz="2000" dirty="0" smtClean="0">
                <a:solidFill>
                  <a:srgbClr val="0070C0"/>
                </a:solidFill>
              </a:rPr>
              <a:t>l</a:t>
            </a:r>
            <a:r>
              <a:rPr lang="en-US" sz="2000" dirty="0" err="1" smtClean="0">
                <a:solidFill>
                  <a:srgbClr val="0070C0"/>
                </a:solidFill>
              </a:rPr>
              <a:t>aboratory</a:t>
            </a:r>
            <a:r>
              <a:rPr lang="en-US" sz="2000" dirty="0" smtClean="0">
                <a:solidFill>
                  <a:srgbClr val="0070C0"/>
                </a:solidFill>
              </a:rPr>
              <a:t> </a:t>
            </a:r>
            <a:r>
              <a:rPr lang="en-US" sz="2000" dirty="0">
                <a:solidFill>
                  <a:srgbClr val="0070C0"/>
                </a:solidFill>
              </a:rPr>
              <a:t>is accredited according to ISO / IEC 17025: 2005</a:t>
            </a:r>
          </a:p>
          <a:p>
            <a:pPr marL="0" lvl="1">
              <a:spcBef>
                <a:spcPct val="20000"/>
              </a:spcBef>
            </a:pPr>
            <a:r>
              <a:rPr lang="hr-HR" sz="2000" dirty="0">
                <a:solidFill>
                  <a:srgbClr val="0070C0"/>
                </a:solidFill>
              </a:rPr>
              <a:t>	</a:t>
            </a:r>
            <a:r>
              <a:rPr lang="hr-HR" sz="2000" dirty="0" smtClean="0">
                <a:solidFill>
                  <a:srgbClr val="0070C0"/>
                </a:solidFill>
              </a:rPr>
              <a:t>-</a:t>
            </a:r>
            <a:r>
              <a:rPr lang="sl-SI" altLang="sr-Latn-RS" sz="2000" dirty="0">
                <a:solidFill>
                  <a:srgbClr val="0070C0"/>
                </a:solidFill>
              </a:rPr>
              <a:t>PM</a:t>
            </a:r>
            <a:r>
              <a:rPr lang="sl-SI" altLang="sr-Latn-RS" sz="2000" baseline="-25000" dirty="0">
                <a:solidFill>
                  <a:srgbClr val="0070C0"/>
                </a:solidFill>
              </a:rPr>
              <a:t>10</a:t>
            </a:r>
            <a:r>
              <a:rPr lang="sl-SI" altLang="sr-Latn-RS" sz="2000" dirty="0">
                <a:solidFill>
                  <a:srgbClr val="0070C0"/>
                </a:solidFill>
              </a:rPr>
              <a:t>, PM</a:t>
            </a:r>
            <a:r>
              <a:rPr lang="sl-SI" altLang="sr-Latn-RS" sz="2000" baseline="-25000" dirty="0">
                <a:solidFill>
                  <a:srgbClr val="0070C0"/>
                </a:solidFill>
              </a:rPr>
              <a:t>2,5 </a:t>
            </a:r>
          </a:p>
          <a:p>
            <a:pPr marL="0" lvl="1">
              <a:spcBef>
                <a:spcPct val="20000"/>
              </a:spcBef>
            </a:pPr>
            <a:r>
              <a:rPr lang="hr-HR" sz="2000" dirty="0" smtClean="0">
                <a:solidFill>
                  <a:srgbClr val="0070C0"/>
                </a:solidFill>
              </a:rPr>
              <a:t>	-</a:t>
            </a:r>
            <a:r>
              <a:rPr lang="en-US" sz="2000" dirty="0" err="1">
                <a:solidFill>
                  <a:srgbClr val="0070C0"/>
                </a:solidFill>
              </a:rPr>
              <a:t>Pb</a:t>
            </a:r>
            <a:r>
              <a:rPr lang="en-US" sz="2000" dirty="0">
                <a:solidFill>
                  <a:srgbClr val="0070C0"/>
                </a:solidFill>
              </a:rPr>
              <a:t>, Cd, As, Ni and </a:t>
            </a:r>
            <a:r>
              <a:rPr lang="en-US" sz="2000" dirty="0" err="1">
                <a:solidFill>
                  <a:srgbClr val="0070C0"/>
                </a:solidFill>
              </a:rPr>
              <a:t>Bezo</a:t>
            </a:r>
            <a:r>
              <a:rPr lang="en-US" sz="2000" dirty="0">
                <a:solidFill>
                  <a:srgbClr val="0070C0"/>
                </a:solidFill>
              </a:rPr>
              <a:t> (a) </a:t>
            </a:r>
            <a:r>
              <a:rPr lang="en-US" sz="2000" dirty="0" err="1">
                <a:solidFill>
                  <a:srgbClr val="0070C0"/>
                </a:solidFill>
              </a:rPr>
              <a:t>pyrene</a:t>
            </a:r>
            <a:r>
              <a:rPr lang="en-US" sz="2000" dirty="0">
                <a:solidFill>
                  <a:srgbClr val="0070C0"/>
                </a:solidFill>
              </a:rPr>
              <a:t> in </a:t>
            </a:r>
            <a:r>
              <a:rPr lang="hr-BA" sz="2000" dirty="0">
                <a:solidFill>
                  <a:srgbClr val="0070C0"/>
                </a:solidFill>
              </a:rPr>
              <a:t>u </a:t>
            </a:r>
            <a:r>
              <a:rPr lang="sl-SI" altLang="sr-Latn-RS" sz="2000" dirty="0">
                <a:solidFill>
                  <a:srgbClr val="0070C0"/>
                </a:solidFill>
              </a:rPr>
              <a:t>PM</a:t>
            </a:r>
            <a:r>
              <a:rPr lang="sl-SI" altLang="sr-Latn-RS" sz="2000" baseline="-25000" dirty="0">
                <a:solidFill>
                  <a:srgbClr val="0070C0"/>
                </a:solidFill>
              </a:rPr>
              <a:t>10 </a:t>
            </a:r>
            <a:endParaRPr lang="en-US" sz="2000" dirty="0">
              <a:solidFill>
                <a:srgbClr val="0070C0"/>
              </a:solidFill>
            </a:endParaRPr>
          </a:p>
          <a:p>
            <a:pPr marL="0" lvl="1">
              <a:spcBef>
                <a:spcPct val="20000"/>
              </a:spcBef>
            </a:pPr>
            <a:r>
              <a:rPr lang="hr-HR" sz="2000" dirty="0" smtClean="0">
                <a:solidFill>
                  <a:srgbClr val="0070C0"/>
                </a:solidFill>
              </a:rPr>
              <a:t>	-</a:t>
            </a:r>
            <a:r>
              <a:rPr lang="en-US" sz="2000" dirty="0" smtClean="0">
                <a:solidFill>
                  <a:srgbClr val="0070C0"/>
                </a:solidFill>
              </a:rPr>
              <a:t>pH</a:t>
            </a:r>
            <a:r>
              <a:rPr lang="en-US" sz="2000" dirty="0">
                <a:solidFill>
                  <a:srgbClr val="0070C0"/>
                </a:solidFill>
              </a:rPr>
              <a:t>, </a:t>
            </a:r>
            <a:r>
              <a:rPr lang="hr-HR" sz="2000" dirty="0" smtClean="0">
                <a:solidFill>
                  <a:srgbClr val="0070C0"/>
                </a:solidFill>
              </a:rPr>
              <a:t>c</a:t>
            </a:r>
            <a:r>
              <a:rPr lang="en-US" sz="2000" dirty="0" err="1" smtClean="0">
                <a:solidFill>
                  <a:srgbClr val="0070C0"/>
                </a:solidFill>
              </a:rPr>
              <a:t>onductivity</a:t>
            </a:r>
            <a:r>
              <a:rPr lang="en-US" sz="2000" dirty="0">
                <a:solidFill>
                  <a:srgbClr val="0070C0"/>
                </a:solidFill>
              </a:rPr>
              <a:t>, Cr, Ni, Cu, Zn, Cd, </a:t>
            </a:r>
            <a:r>
              <a:rPr lang="en-US" sz="2000" dirty="0" err="1">
                <a:solidFill>
                  <a:srgbClr val="0070C0"/>
                </a:solidFill>
              </a:rPr>
              <a:t>Pb</a:t>
            </a:r>
            <a:r>
              <a:rPr lang="en-US" sz="2000" dirty="0">
                <a:solidFill>
                  <a:srgbClr val="0070C0"/>
                </a:solidFill>
              </a:rPr>
              <a:t>, As, </a:t>
            </a:r>
            <a:r>
              <a:rPr lang="hr-HR" sz="2000" dirty="0" smtClean="0">
                <a:solidFill>
                  <a:srgbClr val="0070C0"/>
                </a:solidFill>
              </a:rPr>
              <a:t>c</a:t>
            </a:r>
            <a:r>
              <a:rPr lang="en-US" sz="2000" dirty="0" err="1" smtClean="0">
                <a:solidFill>
                  <a:srgbClr val="0070C0"/>
                </a:solidFill>
              </a:rPr>
              <a:t>ations</a:t>
            </a:r>
            <a:r>
              <a:rPr lang="en-US" sz="2000" dirty="0">
                <a:solidFill>
                  <a:srgbClr val="0070C0"/>
                </a:solidFill>
              </a:rPr>
              <a:t>, </a:t>
            </a:r>
            <a:r>
              <a:rPr lang="hr-HR" sz="2000" dirty="0" smtClean="0">
                <a:solidFill>
                  <a:srgbClr val="0070C0"/>
                </a:solidFill>
              </a:rPr>
              <a:t>a</a:t>
            </a:r>
            <a:r>
              <a:rPr lang="en-US" sz="2000" dirty="0" err="1" smtClean="0">
                <a:solidFill>
                  <a:srgbClr val="0070C0"/>
                </a:solidFill>
              </a:rPr>
              <a:t>nions</a:t>
            </a:r>
            <a:r>
              <a:rPr lang="en-US" sz="2000" dirty="0" smtClean="0">
                <a:solidFill>
                  <a:srgbClr val="0070C0"/>
                </a:solidFill>
              </a:rPr>
              <a:t> </a:t>
            </a:r>
            <a:r>
              <a:rPr lang="en-US" sz="2000" dirty="0">
                <a:solidFill>
                  <a:srgbClr val="0070C0"/>
                </a:solidFill>
              </a:rPr>
              <a:t>in </a:t>
            </a:r>
            <a:r>
              <a:rPr lang="hr-HR" sz="2000" dirty="0" smtClean="0">
                <a:solidFill>
                  <a:srgbClr val="0070C0"/>
                </a:solidFill>
              </a:rPr>
              <a:t>r</a:t>
            </a:r>
            <a:r>
              <a:rPr lang="en-US" sz="2000" dirty="0" err="1" smtClean="0">
                <a:solidFill>
                  <a:srgbClr val="0070C0"/>
                </a:solidFill>
              </a:rPr>
              <a:t>ain</a:t>
            </a:r>
            <a:endParaRPr lang="hr-BA" sz="2000" dirty="0">
              <a:solidFill>
                <a:srgbClr val="0070C0"/>
              </a:solidFill>
            </a:endParaRPr>
          </a:p>
          <a:p>
            <a:pPr marL="800100" lvl="2" indent="-342900">
              <a:spcBef>
                <a:spcPct val="20000"/>
              </a:spcBef>
              <a:buFontTx/>
              <a:buChar char="-"/>
            </a:pPr>
            <a:endParaRPr lang="hr-BA" sz="2000" dirty="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806592848"/>
      </p:ext>
    </p:extLst>
  </p:cSld>
  <p:clrMapOvr>
    <a:masterClrMapping/>
  </p:clrMapOvr>
  <p:transition spd="med">
    <p:fade thruBlk="1"/>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2166" y="1420970"/>
            <a:ext cx="8930937" cy="4339650"/>
          </a:xfrm>
          <a:prstGeom prst="rect">
            <a:avLst/>
          </a:prstGeom>
        </p:spPr>
        <p:txBody>
          <a:bodyPr wrap="square">
            <a:spAutoFit/>
          </a:bodyPr>
          <a:lstStyle/>
          <a:p>
            <a:pPr marL="0" lvl="1">
              <a:spcBef>
                <a:spcPct val="20000"/>
              </a:spcBef>
            </a:pPr>
            <a:r>
              <a:rPr lang="pl-PL" sz="2400" b="1" dirty="0" smtClean="0">
                <a:solidFill>
                  <a:srgbClr val="1F497D"/>
                </a:solidFill>
              </a:rPr>
              <a:t>Slovenia </a:t>
            </a:r>
          </a:p>
          <a:p>
            <a:pPr marL="0" lvl="1">
              <a:spcBef>
                <a:spcPct val="20000"/>
              </a:spcBef>
            </a:pPr>
            <a:r>
              <a:rPr lang="en-US" sz="2000" b="1" dirty="0">
                <a:solidFill>
                  <a:srgbClr val="0070C0"/>
                </a:solidFill>
              </a:rPr>
              <a:t>The main challenges related to air quality:</a:t>
            </a:r>
          </a:p>
          <a:p>
            <a:pPr marL="0" lvl="1">
              <a:spcBef>
                <a:spcPct val="20000"/>
              </a:spcBef>
            </a:pPr>
            <a:r>
              <a:rPr lang="hr-HR" sz="2000" dirty="0" smtClean="0">
                <a:solidFill>
                  <a:srgbClr val="0070C0"/>
                </a:solidFill>
              </a:rPr>
              <a:t>-</a:t>
            </a:r>
            <a:r>
              <a:rPr lang="en-US" sz="2000" dirty="0" smtClean="0">
                <a:solidFill>
                  <a:srgbClr val="0070C0"/>
                </a:solidFill>
              </a:rPr>
              <a:t>Increased </a:t>
            </a:r>
            <a:r>
              <a:rPr lang="en-US" sz="2000" dirty="0">
                <a:solidFill>
                  <a:srgbClr val="0070C0"/>
                </a:solidFill>
              </a:rPr>
              <a:t>concentrations of </a:t>
            </a:r>
            <a:r>
              <a:rPr lang="hr-BA" sz="2000" dirty="0">
                <a:solidFill>
                  <a:srgbClr val="0070C0"/>
                </a:solidFill>
              </a:rPr>
              <a:t>PM</a:t>
            </a:r>
            <a:r>
              <a:rPr lang="hr-BA" sz="2000" baseline="-25000" dirty="0">
                <a:solidFill>
                  <a:srgbClr val="0070C0"/>
                </a:solidFill>
              </a:rPr>
              <a:t>10</a:t>
            </a:r>
            <a:r>
              <a:rPr lang="en-US" sz="2000" dirty="0" smtClean="0">
                <a:solidFill>
                  <a:srgbClr val="0070C0"/>
                </a:solidFill>
              </a:rPr>
              <a:t> </a:t>
            </a:r>
            <a:r>
              <a:rPr lang="en-US" sz="2000" dirty="0">
                <a:solidFill>
                  <a:srgbClr val="0070C0"/>
                </a:solidFill>
              </a:rPr>
              <a:t>with frequent exceedances </a:t>
            </a:r>
            <a:r>
              <a:rPr lang="en-US" sz="2000" dirty="0" smtClean="0">
                <a:solidFill>
                  <a:srgbClr val="0070C0"/>
                </a:solidFill>
              </a:rPr>
              <a:t>of </a:t>
            </a:r>
            <a:r>
              <a:rPr lang="en-US" sz="2000" dirty="0">
                <a:solidFill>
                  <a:srgbClr val="0070C0"/>
                </a:solidFill>
              </a:rPr>
              <a:t>daily limit value in the cold part of the year</a:t>
            </a:r>
          </a:p>
          <a:p>
            <a:pPr marL="0" lvl="1">
              <a:spcBef>
                <a:spcPct val="20000"/>
              </a:spcBef>
            </a:pPr>
            <a:r>
              <a:rPr lang="hr-HR" sz="2000" dirty="0" smtClean="0">
                <a:solidFill>
                  <a:srgbClr val="0070C0"/>
                </a:solidFill>
              </a:rPr>
              <a:t>-</a:t>
            </a:r>
            <a:r>
              <a:rPr lang="en-US" sz="2000" dirty="0" smtClean="0">
                <a:solidFill>
                  <a:srgbClr val="0070C0"/>
                </a:solidFill>
              </a:rPr>
              <a:t>High </a:t>
            </a:r>
            <a:r>
              <a:rPr lang="en-US" sz="2000" dirty="0">
                <a:solidFill>
                  <a:srgbClr val="0070C0"/>
                </a:solidFill>
              </a:rPr>
              <a:t>ozone concentrations </a:t>
            </a:r>
            <a:r>
              <a:rPr lang="en-US" sz="2000" dirty="0" err="1" smtClean="0">
                <a:solidFill>
                  <a:srgbClr val="0070C0"/>
                </a:solidFill>
              </a:rPr>
              <a:t>i</a:t>
            </a:r>
            <a:r>
              <a:rPr lang="hr-HR" sz="2000" dirty="0" smtClean="0">
                <a:solidFill>
                  <a:srgbClr val="0070C0"/>
                </a:solidFill>
              </a:rPr>
              <a:t>n</a:t>
            </a:r>
            <a:r>
              <a:rPr lang="en-US" sz="2000" dirty="0" smtClean="0">
                <a:solidFill>
                  <a:srgbClr val="0070C0"/>
                </a:solidFill>
              </a:rPr>
              <a:t> </a:t>
            </a:r>
            <a:r>
              <a:rPr lang="en-US" sz="2000" dirty="0">
                <a:solidFill>
                  <a:srgbClr val="0070C0"/>
                </a:solidFill>
              </a:rPr>
              <a:t>summer months (especially </a:t>
            </a:r>
            <a:r>
              <a:rPr lang="en-US" sz="2000" dirty="0" smtClean="0">
                <a:solidFill>
                  <a:srgbClr val="0070C0"/>
                </a:solidFill>
              </a:rPr>
              <a:t>in</a:t>
            </a:r>
            <a:r>
              <a:rPr lang="hr-HR" sz="2000" dirty="0" smtClean="0">
                <a:solidFill>
                  <a:srgbClr val="0070C0"/>
                </a:solidFill>
              </a:rPr>
              <a:t> </a:t>
            </a:r>
            <a:r>
              <a:rPr lang="hr-HR" sz="2000" dirty="0" err="1" smtClean="0">
                <a:solidFill>
                  <a:srgbClr val="0070C0"/>
                </a:solidFill>
              </a:rPr>
              <a:t>the</a:t>
            </a:r>
            <a:r>
              <a:rPr lang="hr-HR" sz="2000" dirty="0" smtClean="0">
                <a:solidFill>
                  <a:srgbClr val="0070C0"/>
                </a:solidFill>
              </a:rPr>
              <a:t> zone </a:t>
            </a:r>
            <a:r>
              <a:rPr lang="hr-HR" sz="2000" dirty="0" err="1" smtClean="0">
                <a:solidFill>
                  <a:srgbClr val="0070C0"/>
                </a:solidFill>
              </a:rPr>
              <a:t>of</a:t>
            </a:r>
            <a:r>
              <a:rPr lang="hr-HR" sz="2000" dirty="0" smtClean="0">
                <a:solidFill>
                  <a:srgbClr val="0070C0"/>
                </a:solidFill>
              </a:rPr>
              <a:t> </a:t>
            </a:r>
            <a:r>
              <a:rPr lang="en-US" sz="2000" dirty="0" err="1" smtClean="0">
                <a:solidFill>
                  <a:srgbClr val="0070C0"/>
                </a:solidFill>
              </a:rPr>
              <a:t>Primorje</a:t>
            </a:r>
            <a:r>
              <a:rPr lang="en-US" sz="2000" dirty="0" smtClean="0">
                <a:solidFill>
                  <a:srgbClr val="0070C0"/>
                </a:solidFill>
              </a:rPr>
              <a:t>)</a:t>
            </a:r>
            <a:endParaRPr lang="en-US" sz="2000" dirty="0">
              <a:solidFill>
                <a:srgbClr val="0070C0"/>
              </a:solidFill>
            </a:endParaRPr>
          </a:p>
          <a:p>
            <a:pPr marL="0" lvl="1">
              <a:spcBef>
                <a:spcPct val="20000"/>
              </a:spcBef>
            </a:pPr>
            <a:endParaRPr lang="hr-BA" sz="2000" b="1" dirty="0" smtClean="0">
              <a:solidFill>
                <a:srgbClr val="0070C0"/>
              </a:solidFill>
            </a:endParaRPr>
          </a:p>
          <a:p>
            <a:pPr marL="0" lvl="1">
              <a:spcBef>
                <a:spcPct val="20000"/>
              </a:spcBef>
            </a:pPr>
            <a:r>
              <a:rPr lang="en-US" sz="2000" b="1" dirty="0">
                <a:solidFill>
                  <a:srgbClr val="0070C0"/>
                </a:solidFill>
              </a:rPr>
              <a:t>Action Plans for Improving Air Quality:</a:t>
            </a:r>
          </a:p>
          <a:p>
            <a:pPr marL="0" lvl="1">
              <a:spcBef>
                <a:spcPct val="20000"/>
              </a:spcBef>
            </a:pPr>
            <a:r>
              <a:rPr lang="hr-HR" sz="2000" dirty="0" smtClean="0">
                <a:solidFill>
                  <a:srgbClr val="0070C0"/>
                </a:solidFill>
              </a:rPr>
              <a:t>-</a:t>
            </a:r>
            <a:r>
              <a:rPr lang="en-US" sz="2000" dirty="0" smtClean="0">
                <a:solidFill>
                  <a:srgbClr val="0070C0"/>
                </a:solidFill>
              </a:rPr>
              <a:t>In </a:t>
            </a:r>
            <a:r>
              <a:rPr lang="en-US" sz="2000" dirty="0">
                <a:solidFill>
                  <a:srgbClr val="0070C0"/>
                </a:solidFill>
              </a:rPr>
              <a:t>response to the exceedance of the daily limit value PM10, action plans for improving the air quality for 6 municipalities (Ljubljana, Maribor, </a:t>
            </a:r>
            <a:r>
              <a:rPr lang="en-US" sz="2000" dirty="0" err="1">
                <a:solidFill>
                  <a:srgbClr val="0070C0"/>
                </a:solidFill>
              </a:rPr>
              <a:t>Celje</a:t>
            </a:r>
            <a:r>
              <a:rPr lang="en-US" sz="2000" dirty="0">
                <a:solidFill>
                  <a:srgbClr val="0070C0"/>
                </a:solidFill>
              </a:rPr>
              <a:t>, Novo </a:t>
            </a:r>
            <a:r>
              <a:rPr lang="en-US" sz="2000" dirty="0" err="1">
                <a:solidFill>
                  <a:srgbClr val="0070C0"/>
                </a:solidFill>
              </a:rPr>
              <a:t>mesto</a:t>
            </a:r>
            <a:r>
              <a:rPr lang="en-US" sz="2000" dirty="0">
                <a:solidFill>
                  <a:srgbClr val="0070C0"/>
                </a:solidFill>
              </a:rPr>
              <a:t>, </a:t>
            </a:r>
            <a:r>
              <a:rPr lang="en-US" sz="2000" dirty="0" err="1">
                <a:solidFill>
                  <a:srgbClr val="0070C0"/>
                </a:solidFill>
              </a:rPr>
              <a:t>Murska</a:t>
            </a:r>
            <a:r>
              <a:rPr lang="en-US" sz="2000" dirty="0">
                <a:solidFill>
                  <a:srgbClr val="0070C0"/>
                </a:solidFill>
              </a:rPr>
              <a:t> </a:t>
            </a:r>
            <a:r>
              <a:rPr lang="en-US" sz="2000" dirty="0" err="1">
                <a:solidFill>
                  <a:srgbClr val="0070C0"/>
                </a:solidFill>
              </a:rPr>
              <a:t>Sobota</a:t>
            </a:r>
            <a:r>
              <a:rPr lang="en-US" sz="2000" dirty="0">
                <a:solidFill>
                  <a:srgbClr val="0070C0"/>
                </a:solidFill>
              </a:rPr>
              <a:t>, </a:t>
            </a:r>
            <a:r>
              <a:rPr lang="en-US" sz="2000" dirty="0" err="1">
                <a:solidFill>
                  <a:srgbClr val="0070C0"/>
                </a:solidFill>
              </a:rPr>
              <a:t>Kranj</a:t>
            </a:r>
            <a:r>
              <a:rPr lang="en-US" sz="2000" dirty="0">
                <a:solidFill>
                  <a:srgbClr val="0070C0"/>
                </a:solidFill>
              </a:rPr>
              <a:t>) and one region (</a:t>
            </a:r>
            <a:r>
              <a:rPr lang="en-US" sz="2000" dirty="0" err="1">
                <a:solidFill>
                  <a:srgbClr val="0070C0"/>
                </a:solidFill>
              </a:rPr>
              <a:t>Zasavje</a:t>
            </a:r>
            <a:r>
              <a:rPr lang="en-US" sz="2000" dirty="0" smtClean="0">
                <a:solidFill>
                  <a:srgbClr val="0070C0"/>
                </a:solidFill>
              </a:rPr>
              <a:t>)</a:t>
            </a:r>
            <a:r>
              <a:rPr lang="hr-HR" sz="2000" dirty="0" smtClean="0">
                <a:solidFill>
                  <a:srgbClr val="0070C0"/>
                </a:solidFill>
              </a:rPr>
              <a:t> </a:t>
            </a:r>
            <a:r>
              <a:rPr lang="hr-HR" sz="2000" dirty="0" err="1" smtClean="0">
                <a:solidFill>
                  <a:srgbClr val="0070C0"/>
                </a:solidFill>
              </a:rPr>
              <a:t>were</a:t>
            </a:r>
            <a:r>
              <a:rPr lang="hr-HR" sz="2000" dirty="0" smtClean="0">
                <a:solidFill>
                  <a:srgbClr val="0070C0"/>
                </a:solidFill>
              </a:rPr>
              <a:t> </a:t>
            </a:r>
            <a:r>
              <a:rPr lang="hr-HR" sz="2000" dirty="0" err="1" smtClean="0">
                <a:solidFill>
                  <a:srgbClr val="0070C0"/>
                </a:solidFill>
              </a:rPr>
              <a:t>made</a:t>
            </a:r>
            <a:r>
              <a:rPr lang="hr-HR" sz="2000" dirty="0" smtClean="0">
                <a:solidFill>
                  <a:srgbClr val="0070C0"/>
                </a:solidFill>
              </a:rPr>
              <a:t>.</a:t>
            </a:r>
            <a:endParaRPr lang="en-US" sz="2000" dirty="0">
              <a:solidFill>
                <a:srgbClr val="0070C0"/>
              </a:solidFill>
            </a:endParaRPr>
          </a:p>
          <a:p>
            <a:pPr marL="0" lvl="1">
              <a:spcBef>
                <a:spcPct val="20000"/>
              </a:spcBef>
            </a:pPr>
            <a:r>
              <a:rPr lang="hr-HR" sz="2000" dirty="0" smtClean="0">
                <a:solidFill>
                  <a:srgbClr val="0070C0"/>
                </a:solidFill>
              </a:rPr>
              <a:t>-</a:t>
            </a:r>
            <a:r>
              <a:rPr lang="en-US" sz="2000" dirty="0" smtClean="0">
                <a:solidFill>
                  <a:srgbClr val="0070C0"/>
                </a:solidFill>
              </a:rPr>
              <a:t>The </a:t>
            </a:r>
            <a:r>
              <a:rPr lang="en-US" sz="2000" dirty="0">
                <a:solidFill>
                  <a:srgbClr val="0070C0"/>
                </a:solidFill>
              </a:rPr>
              <a:t>plans mainly focus on reducing emissions due to heating and </a:t>
            </a:r>
            <a:r>
              <a:rPr lang="en-US" sz="2000" dirty="0" smtClean="0">
                <a:solidFill>
                  <a:srgbClr val="0070C0"/>
                </a:solidFill>
              </a:rPr>
              <a:t>traffic</a:t>
            </a:r>
            <a:endParaRPr lang="hr-BA" sz="2000" dirty="0">
              <a:solidFill>
                <a:srgbClr val="0070C0"/>
              </a:solidFill>
            </a:endParaRPr>
          </a:p>
          <a:p>
            <a:pPr marL="342900" lvl="1" indent="-342900">
              <a:spcBef>
                <a:spcPct val="20000"/>
              </a:spcBef>
              <a:buFontTx/>
              <a:buChar char="-"/>
            </a:pPr>
            <a:endParaRPr lang="hr-BA"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170175256"/>
      </p:ext>
    </p:extLst>
  </p:cSld>
  <p:clrMapOvr>
    <a:masterClrMapping/>
  </p:clrMapOvr>
  <p:transition spd="med">
    <p:fade thruBlk="1"/>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2166" y="1212016"/>
            <a:ext cx="8930937" cy="461665"/>
          </a:xfrm>
          <a:prstGeom prst="rect">
            <a:avLst/>
          </a:prstGeom>
        </p:spPr>
        <p:txBody>
          <a:bodyPr wrap="square">
            <a:spAutoFit/>
          </a:bodyPr>
          <a:lstStyle/>
          <a:p>
            <a:pPr marL="0" lvl="1">
              <a:spcBef>
                <a:spcPct val="20000"/>
              </a:spcBef>
            </a:pPr>
            <a:r>
              <a:rPr lang="pl-PL" sz="2400" b="1" dirty="0" smtClean="0">
                <a:solidFill>
                  <a:srgbClr val="1F497D"/>
                </a:solidFill>
              </a:rPr>
              <a:t>Poland – air quality monitoring system</a:t>
            </a:r>
            <a:endParaRPr lang="pl-PL" sz="2400" b="1" dirty="0">
              <a:solidFill>
                <a:srgbClr val="1F497D"/>
              </a:solidFill>
            </a:endParaRPr>
          </a:p>
        </p:txBody>
      </p:sp>
      <p:sp>
        <p:nvSpPr>
          <p:cNvPr id="15" name="Text Box 4"/>
          <p:cNvSpPr txBox="1">
            <a:spLocks noChangeArrowheads="1"/>
          </p:cNvSpPr>
          <p:nvPr/>
        </p:nvSpPr>
        <p:spPr bwMode="auto">
          <a:xfrm>
            <a:off x="69926" y="1533545"/>
            <a:ext cx="5051691" cy="455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eaLnBrk="1" hangingPunct="1"/>
            <a:r>
              <a:rPr lang="sl-SI" altLang="sr-Latn-RS" sz="2000" b="1" dirty="0" smtClean="0">
                <a:solidFill>
                  <a:srgbClr val="0070C0"/>
                </a:solidFill>
                <a:latin typeface="+mn-lt"/>
              </a:rPr>
              <a:t>46 zones and agglomerations in 2010:</a:t>
            </a:r>
            <a:endParaRPr lang="sl-SI" altLang="sr-Latn-RS" sz="2000" b="1" dirty="0">
              <a:solidFill>
                <a:srgbClr val="0070C0"/>
              </a:solidFill>
              <a:latin typeface="+mn-lt"/>
            </a:endParaRPr>
          </a:p>
          <a:p>
            <a:pPr defTabSz="914400" eaLnBrk="1" hangingPunct="1"/>
            <a:r>
              <a:rPr lang="sl-SI" altLang="sr-Latn-RS" sz="2000" dirty="0" smtClean="0">
                <a:solidFill>
                  <a:srgbClr val="0070C0"/>
                </a:solidFill>
                <a:latin typeface="+mn-lt"/>
              </a:rPr>
              <a:t>- </a:t>
            </a:r>
            <a:r>
              <a:rPr lang="sl-SI" altLang="sr-Latn-RS" sz="2000" dirty="0">
                <a:solidFill>
                  <a:srgbClr val="0070C0"/>
                </a:solidFill>
                <a:latin typeface="+mn-lt"/>
              </a:rPr>
              <a:t>12 </a:t>
            </a:r>
            <a:r>
              <a:rPr lang="sl-SI" altLang="sr-Latn-RS" sz="2000" dirty="0" smtClean="0">
                <a:solidFill>
                  <a:srgbClr val="0070C0"/>
                </a:solidFill>
                <a:latin typeface="+mn-lt"/>
              </a:rPr>
              <a:t>agglomerations (over </a:t>
            </a:r>
            <a:r>
              <a:rPr lang="sl-SI" altLang="sr-Latn-RS" sz="2000" dirty="0">
                <a:solidFill>
                  <a:srgbClr val="0070C0"/>
                </a:solidFill>
                <a:latin typeface="+mn-lt"/>
              </a:rPr>
              <a:t>250.000 </a:t>
            </a:r>
            <a:r>
              <a:rPr lang="sl-SI" altLang="sr-Latn-RS" sz="2000" dirty="0" smtClean="0">
                <a:solidFill>
                  <a:srgbClr val="0070C0"/>
                </a:solidFill>
                <a:latin typeface="+mn-lt"/>
              </a:rPr>
              <a:t>inhabitants)</a:t>
            </a:r>
            <a:endParaRPr lang="sl-SI" altLang="sr-Latn-RS" sz="2000" dirty="0">
              <a:solidFill>
                <a:srgbClr val="0070C0"/>
              </a:solidFill>
              <a:latin typeface="+mn-lt"/>
            </a:endParaRPr>
          </a:p>
          <a:p>
            <a:pPr defTabSz="914400" eaLnBrk="1" hangingPunct="1"/>
            <a:r>
              <a:rPr lang="sl-SI" altLang="sr-Latn-RS" sz="2000" dirty="0" smtClean="0">
                <a:solidFill>
                  <a:srgbClr val="0070C0"/>
                </a:solidFill>
                <a:latin typeface="+mn-lt"/>
              </a:rPr>
              <a:t>- 18 cities with over 100.000 inhabitants</a:t>
            </a:r>
          </a:p>
          <a:p>
            <a:pPr defTabSz="914400" eaLnBrk="1" hangingPunct="1"/>
            <a:r>
              <a:rPr lang="sl-SI" altLang="sr-Latn-RS" sz="2000" dirty="0" smtClean="0">
                <a:solidFill>
                  <a:srgbClr val="0070C0"/>
                </a:solidFill>
                <a:latin typeface="+mn-lt"/>
              </a:rPr>
              <a:t>- 16 zones – the rest are </a:t>
            </a:r>
            <a:r>
              <a:rPr lang="sl-SI" altLang="sr-Latn-RS" sz="2000" dirty="0" smtClean="0">
                <a:solidFill>
                  <a:srgbClr val="FF0000"/>
                </a:solidFill>
                <a:latin typeface="+mn-lt"/>
              </a:rPr>
              <a:t>provinces</a:t>
            </a:r>
          </a:p>
          <a:p>
            <a:pPr defTabSz="914400" eaLnBrk="1" hangingPunct="1"/>
            <a:r>
              <a:rPr lang="sl-SI" altLang="sr-Latn-RS" sz="2000" b="1" dirty="0" smtClean="0">
                <a:solidFill>
                  <a:srgbClr val="0070C0"/>
                </a:solidFill>
                <a:latin typeface="+mn-lt"/>
              </a:rPr>
              <a:t>Within the State Environmental Monitoring Program </a:t>
            </a:r>
          </a:p>
          <a:p>
            <a:pPr defTabSz="914400" eaLnBrk="1" hangingPunct="1"/>
            <a:r>
              <a:rPr lang="sl-SI" altLang="sr-Latn-RS" sz="2000" b="1" dirty="0" smtClean="0">
                <a:solidFill>
                  <a:srgbClr val="0070C0"/>
                </a:solidFill>
                <a:latin typeface="+mn-lt"/>
              </a:rPr>
              <a:t>measurements:</a:t>
            </a:r>
            <a:endParaRPr lang="sl-SI" altLang="sr-Latn-RS" sz="2000" b="1" dirty="0">
              <a:solidFill>
                <a:srgbClr val="0070C0"/>
              </a:solidFill>
              <a:latin typeface="+mn-lt"/>
            </a:endParaRPr>
          </a:p>
          <a:p>
            <a:pPr defTabSz="914400" eaLnBrk="1" hangingPunct="1"/>
            <a:r>
              <a:rPr lang="sl-SI" altLang="sr-Latn-RS" sz="2000" dirty="0" smtClean="0">
                <a:solidFill>
                  <a:srgbClr val="0070C0"/>
                </a:solidFill>
                <a:latin typeface="+mn-lt"/>
              </a:rPr>
              <a:t>- 16 networks (managed byVIEP</a:t>
            </a:r>
            <a:r>
              <a:rPr lang="sl-SI" altLang="sr-Latn-RS" sz="2000" dirty="0">
                <a:solidFill>
                  <a:srgbClr val="0070C0"/>
                </a:solidFill>
                <a:latin typeface="+mn-lt"/>
              </a:rPr>
              <a:t>)</a:t>
            </a:r>
          </a:p>
          <a:p>
            <a:pPr defTabSz="914400" eaLnBrk="1" hangingPunct="1"/>
            <a:r>
              <a:rPr lang="sl-SI" altLang="sr-Latn-RS" sz="2000" dirty="0" smtClean="0">
                <a:solidFill>
                  <a:srgbClr val="0070C0"/>
                </a:solidFill>
                <a:latin typeface="+mn-lt"/>
              </a:rPr>
              <a:t>- 260</a:t>
            </a:r>
            <a:r>
              <a:rPr lang="en-US" altLang="sr-Latn-RS" sz="2000" dirty="0" smtClean="0">
                <a:solidFill>
                  <a:srgbClr val="0070C0"/>
                </a:solidFill>
                <a:latin typeface="+mn-lt"/>
              </a:rPr>
              <a:t> </a:t>
            </a:r>
            <a:r>
              <a:rPr lang="en-US" altLang="sr-Latn-RS" sz="2000" dirty="0">
                <a:solidFill>
                  <a:srgbClr val="0070C0"/>
                </a:solidFill>
                <a:latin typeface="+mn-lt"/>
              </a:rPr>
              <a:t>stations with manual automatic or automatic measurements</a:t>
            </a:r>
            <a:endParaRPr lang="sl-SI" altLang="sr-Latn-RS" sz="2000" dirty="0">
              <a:solidFill>
                <a:srgbClr val="0070C0"/>
              </a:solidFill>
              <a:latin typeface="+mn-lt"/>
            </a:endParaRPr>
          </a:p>
          <a:p>
            <a:pPr defTabSz="914400" eaLnBrk="1" hangingPunct="1"/>
            <a:r>
              <a:rPr lang="sl-SI" altLang="sr-Latn-RS" sz="2000" dirty="0" smtClean="0">
                <a:solidFill>
                  <a:srgbClr val="0070C0"/>
                </a:solidFill>
                <a:latin typeface="+mn-lt"/>
              </a:rPr>
              <a:t>- 650 analyzers </a:t>
            </a:r>
            <a:r>
              <a:rPr lang="sl-SI" altLang="sr-Latn-RS" sz="2000" dirty="0">
                <a:solidFill>
                  <a:srgbClr val="0070C0"/>
                </a:solidFill>
                <a:latin typeface="+mn-lt"/>
              </a:rPr>
              <a:t>(</a:t>
            </a:r>
            <a:r>
              <a:rPr lang="sl-SI" altLang="sr-Latn-RS" sz="2000" dirty="0" smtClean="0">
                <a:solidFill>
                  <a:srgbClr val="0070C0"/>
                </a:solidFill>
                <a:latin typeface="+mn-lt"/>
              </a:rPr>
              <a:t>automatic measurement); </a:t>
            </a:r>
            <a:r>
              <a:rPr lang="sl-SI" altLang="sr-Latn-RS" sz="2000" dirty="0">
                <a:solidFill>
                  <a:srgbClr val="0070C0"/>
                </a:solidFill>
                <a:latin typeface="+mn-lt"/>
              </a:rPr>
              <a:t>~ </a:t>
            </a:r>
            <a:r>
              <a:rPr lang="sl-SI" altLang="sr-Latn-RS" sz="2000" dirty="0" smtClean="0">
                <a:solidFill>
                  <a:srgbClr val="0070C0"/>
                </a:solidFill>
                <a:latin typeface="+mn-lt"/>
              </a:rPr>
              <a:t>	520 atVIEPstation</a:t>
            </a:r>
            <a:endParaRPr lang="sl-SI" altLang="sr-Latn-RS" sz="2000" dirty="0">
              <a:solidFill>
                <a:srgbClr val="0070C0"/>
              </a:solidFill>
              <a:latin typeface="+mn-lt"/>
            </a:endParaRPr>
          </a:p>
          <a:p>
            <a:pPr defTabSz="914400" eaLnBrk="1" hangingPunct="1"/>
            <a:r>
              <a:rPr lang="sl-SI" altLang="sr-Latn-RS" sz="2000" dirty="0" smtClean="0">
                <a:solidFill>
                  <a:srgbClr val="0070C0"/>
                </a:solidFill>
                <a:latin typeface="+mn-lt"/>
              </a:rPr>
              <a:t>- 184 </a:t>
            </a:r>
            <a:r>
              <a:rPr lang="sl-SI" altLang="sr-Latn-RS" sz="2000" dirty="0">
                <a:solidFill>
                  <a:srgbClr val="0070C0"/>
                </a:solidFill>
                <a:latin typeface="+mn-lt"/>
              </a:rPr>
              <a:t>PM10 / PM2.5 </a:t>
            </a:r>
            <a:r>
              <a:rPr lang="sl-SI" altLang="sr-Latn-RS" sz="2000" dirty="0" smtClean="0">
                <a:solidFill>
                  <a:srgbClr val="0070C0"/>
                </a:solidFill>
                <a:latin typeface="+mn-lt"/>
              </a:rPr>
              <a:t>samplers, </a:t>
            </a:r>
            <a:r>
              <a:rPr lang="sl-SI" altLang="sr-Latn-RS" sz="2000" dirty="0">
                <a:solidFill>
                  <a:srgbClr val="0070C0"/>
                </a:solidFill>
                <a:latin typeface="+mn-lt"/>
              </a:rPr>
              <a:t>178 </a:t>
            </a:r>
            <a:r>
              <a:rPr lang="sl-SI" altLang="sr-Latn-RS" sz="2000" dirty="0" smtClean="0">
                <a:solidFill>
                  <a:srgbClr val="0070C0"/>
                </a:solidFill>
                <a:latin typeface="+mn-lt"/>
              </a:rPr>
              <a:t>at VIEP stations</a:t>
            </a:r>
            <a:endParaRPr lang="sl-SI" altLang="sr-Latn-RS" sz="2000" dirty="0">
              <a:solidFill>
                <a:srgbClr val="0070C0"/>
              </a:solidFill>
              <a:latin typeface="+mn-lt"/>
            </a:endParaRPr>
          </a:p>
        </p:txBody>
      </p:sp>
      <p:pic>
        <p:nvPicPr>
          <p:cNvPr id="3" name="Picture 2"/>
          <p:cNvPicPr>
            <a:picLocks noChangeAspect="1"/>
          </p:cNvPicPr>
          <p:nvPr/>
        </p:nvPicPr>
        <p:blipFill>
          <a:blip r:embed="rId4"/>
          <a:stretch>
            <a:fillRect/>
          </a:stretch>
        </p:blipFill>
        <p:spPr>
          <a:xfrm>
            <a:off x="5324569" y="1686503"/>
            <a:ext cx="3576542" cy="3738703"/>
          </a:xfrm>
          <a:prstGeom prst="rect">
            <a:avLst/>
          </a:prstGeom>
        </p:spPr>
      </p:pic>
      <p:sp>
        <p:nvSpPr>
          <p:cNvPr id="4" name="Rectangle 3"/>
          <p:cNvSpPr/>
          <p:nvPr/>
        </p:nvSpPr>
        <p:spPr>
          <a:xfrm>
            <a:off x="92166" y="5757903"/>
            <a:ext cx="8269594" cy="707886"/>
          </a:xfrm>
          <a:prstGeom prst="rect">
            <a:avLst/>
          </a:prstGeom>
        </p:spPr>
        <p:txBody>
          <a:bodyPr wrap="square">
            <a:spAutoFit/>
          </a:bodyPr>
          <a:lstStyle/>
          <a:p>
            <a:pPr defTabSz="914400" eaLnBrk="1" hangingPunct="1"/>
            <a:r>
              <a:rPr lang="sl-SI" altLang="sr-Latn-RS" sz="2000" b="1" dirty="0" smtClean="0">
                <a:solidFill>
                  <a:srgbClr val="0070C0"/>
                </a:solidFill>
              </a:rPr>
              <a:t>Modelling:</a:t>
            </a:r>
            <a:endParaRPr lang="sl-SI" altLang="sr-Latn-RS" sz="2000" b="1" dirty="0">
              <a:solidFill>
                <a:srgbClr val="0070C0"/>
              </a:solidFill>
            </a:endParaRPr>
          </a:p>
          <a:p>
            <a:pPr defTabSz="914400" eaLnBrk="1" hangingPunct="1"/>
            <a:r>
              <a:rPr lang="sl-SI" altLang="sr-Latn-RS" sz="2000" dirty="0" smtClean="0">
                <a:solidFill>
                  <a:srgbClr val="0070C0"/>
                </a:solidFill>
              </a:rPr>
              <a:t>- At national ozone level + regionally in several countries</a:t>
            </a:r>
            <a:endParaRPr lang="sl-SI" altLang="sr-Latn-RS" sz="2000" dirty="0">
              <a:solidFill>
                <a:srgbClr val="0070C0"/>
              </a:solidFill>
            </a:endParaRPr>
          </a:p>
        </p:txBody>
      </p:sp>
      <p:sp>
        <p:nvSpPr>
          <p:cNvPr id="14"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6" name="Group 3"/>
          <p:cNvGrpSpPr>
            <a:grpSpLocks noChangeAspect="1"/>
          </p:cNvGrpSpPr>
          <p:nvPr/>
        </p:nvGrpSpPr>
        <p:grpSpPr bwMode="auto">
          <a:xfrm>
            <a:off x="442354" y="6362429"/>
            <a:ext cx="4500798" cy="411137"/>
            <a:chOff x="14858" y="6031800"/>
            <a:chExt cx="7310482" cy="703818"/>
          </a:xfrm>
        </p:grpSpPr>
        <p:pic>
          <p:nvPicPr>
            <p:cNvPr id="17"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ectangle 17"/>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493062888"/>
      </p:ext>
    </p:extLst>
  </p:cSld>
  <p:clrMapOvr>
    <a:masterClrMapping/>
  </p:clrMapOvr>
  <p:transition spd="med">
    <p:fade thruBlk="1"/>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5" name="Text Box 4"/>
          <p:cNvSpPr txBox="1">
            <a:spLocks noChangeArrowheads="1"/>
          </p:cNvSpPr>
          <p:nvPr/>
        </p:nvSpPr>
        <p:spPr bwMode="auto">
          <a:xfrm>
            <a:off x="256946" y="1178787"/>
            <a:ext cx="8338414"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pl-PL" sz="2000" b="1" dirty="0" smtClean="0">
                <a:solidFill>
                  <a:srgbClr val="1F497D"/>
                </a:solidFill>
              </a:rPr>
              <a:t>Poland – air quality monitoring system – roles and responsibilities</a:t>
            </a:r>
            <a:endParaRPr lang="pl-PL" sz="2000" b="1" dirty="0">
              <a:solidFill>
                <a:srgbClr val="1F497D"/>
              </a:solidFill>
            </a:endParaRPr>
          </a:p>
          <a:p>
            <a:pPr defTabSz="914400" eaLnBrk="1" hangingPunct="1"/>
            <a:endParaRPr lang="sl-SI" altLang="sr-Latn-RS" sz="2000" b="1" dirty="0" smtClean="0">
              <a:solidFill>
                <a:srgbClr val="0070C0"/>
              </a:solidFill>
              <a:latin typeface="+mn-lt"/>
            </a:endParaRPr>
          </a:p>
          <a:p>
            <a:pPr defTabSz="914400" eaLnBrk="1" hangingPunct="1"/>
            <a:r>
              <a:rPr lang="sl-SI" altLang="sr-Latn-RS" sz="2000" b="1" dirty="0" smtClean="0">
                <a:solidFill>
                  <a:srgbClr val="0070C0"/>
                </a:solidFill>
                <a:latin typeface="+mn-lt"/>
              </a:rPr>
              <a:t>Central inspectorate for environment protection (CIEP</a:t>
            </a:r>
            <a:r>
              <a:rPr lang="sl-SI" altLang="sr-Latn-RS" sz="2000" b="1" dirty="0" smtClean="0">
                <a:solidFill>
                  <a:srgbClr val="0070C0"/>
                </a:solidFill>
                <a:latin typeface="+mn-lt"/>
              </a:rPr>
              <a:t>):</a:t>
            </a:r>
          </a:p>
          <a:p>
            <a:pPr defTabSz="914400" eaLnBrk="1" hangingPunct="1"/>
            <a:r>
              <a:rPr lang="sl-SI" altLang="sr-Latn-RS" sz="2000" dirty="0" smtClean="0">
                <a:solidFill>
                  <a:srgbClr val="0070C0"/>
                </a:solidFill>
                <a:latin typeface="+mn-lt"/>
              </a:rPr>
              <a:t>• </a:t>
            </a:r>
            <a:r>
              <a:rPr lang="en-US" altLang="sr-Latn-RS" sz="2000" dirty="0">
                <a:solidFill>
                  <a:srgbClr val="0070C0"/>
                </a:solidFill>
                <a:latin typeface="+mn-lt"/>
              </a:rPr>
              <a:t>coordination of monitoring and assessment of air quality in Poland within the framework of the State Environmental Monitoring </a:t>
            </a:r>
            <a:r>
              <a:rPr lang="en-US" altLang="sr-Latn-RS" sz="2000" dirty="0" smtClean="0">
                <a:solidFill>
                  <a:srgbClr val="0070C0"/>
                </a:solidFill>
                <a:latin typeface="+mn-lt"/>
              </a:rPr>
              <a:t>Program</a:t>
            </a:r>
            <a:r>
              <a:rPr lang="hr-HR" altLang="sr-Latn-RS" sz="2000" dirty="0" smtClean="0">
                <a:solidFill>
                  <a:srgbClr val="0070C0"/>
                </a:solidFill>
                <a:latin typeface="+mn-lt"/>
              </a:rPr>
              <a:t> </a:t>
            </a:r>
          </a:p>
          <a:p>
            <a:pPr defTabSz="914400" eaLnBrk="1" hangingPunct="1"/>
            <a:r>
              <a:rPr lang="sl-SI" altLang="sr-Latn-RS" sz="2000" dirty="0" smtClean="0">
                <a:solidFill>
                  <a:srgbClr val="0070C0"/>
                </a:solidFill>
                <a:latin typeface="+mn-lt"/>
              </a:rPr>
              <a:t>• </a:t>
            </a:r>
            <a:r>
              <a:rPr lang="en-US" altLang="sr-Latn-RS" sz="2000" dirty="0">
                <a:solidFill>
                  <a:srgbClr val="0070C0"/>
                </a:solidFill>
                <a:latin typeface="+mn-lt"/>
              </a:rPr>
              <a:t>national data collection and transfer to national and foreign institutions, including reporting to EEA and </a:t>
            </a:r>
            <a:r>
              <a:rPr lang="en-US" altLang="sr-Latn-RS" sz="2000" dirty="0" smtClean="0">
                <a:solidFill>
                  <a:srgbClr val="0070C0"/>
                </a:solidFill>
                <a:latin typeface="+mn-lt"/>
              </a:rPr>
              <a:t>EC</a:t>
            </a:r>
            <a:r>
              <a:rPr lang="hr-HR" altLang="sr-Latn-RS" sz="2000" dirty="0" smtClean="0">
                <a:solidFill>
                  <a:srgbClr val="0070C0"/>
                </a:solidFill>
                <a:latin typeface="+mn-lt"/>
              </a:rPr>
              <a:t> </a:t>
            </a:r>
          </a:p>
          <a:p>
            <a:pPr defTabSz="914400" eaLnBrk="1" hangingPunct="1"/>
            <a:r>
              <a:rPr lang="sl-SI" altLang="sr-Latn-RS" sz="2000" dirty="0" smtClean="0">
                <a:solidFill>
                  <a:srgbClr val="0070C0"/>
                </a:solidFill>
                <a:latin typeface="+mn-lt"/>
              </a:rPr>
              <a:t>• </a:t>
            </a:r>
            <a:r>
              <a:rPr lang="en-US" altLang="sr-Latn-RS" sz="2000" dirty="0">
                <a:solidFill>
                  <a:srgbClr val="0070C0"/>
                </a:solidFill>
                <a:latin typeface="+mn-lt"/>
              </a:rPr>
              <a:t>monitoring the AQ assessment system conducted by the Regional Environmental Inspectorates (VIEPs) </a:t>
            </a:r>
            <a:r>
              <a:rPr lang="en-US" altLang="sr-Latn-RS" sz="2000" dirty="0" smtClean="0">
                <a:solidFill>
                  <a:srgbClr val="0070C0"/>
                </a:solidFill>
                <a:latin typeface="+mn-lt"/>
              </a:rPr>
              <a:t>(</a:t>
            </a:r>
            <a:r>
              <a:rPr lang="hr-HR" altLang="sr-Latn-RS" sz="2000" dirty="0" err="1" smtClean="0">
                <a:solidFill>
                  <a:srgbClr val="0070C0"/>
                </a:solidFill>
                <a:latin typeface="+mn-lt"/>
              </a:rPr>
              <a:t>station</a:t>
            </a:r>
            <a:r>
              <a:rPr lang="en-US" altLang="sr-Latn-RS" sz="2000" dirty="0" smtClean="0">
                <a:solidFill>
                  <a:srgbClr val="0070C0"/>
                </a:solidFill>
                <a:latin typeface="+mn-lt"/>
              </a:rPr>
              <a:t> </a:t>
            </a:r>
            <a:r>
              <a:rPr lang="en-US" altLang="sr-Latn-RS" sz="2000" dirty="0">
                <a:solidFill>
                  <a:srgbClr val="0070C0"/>
                </a:solidFill>
                <a:latin typeface="+mn-lt"/>
              </a:rPr>
              <a:t>/ measurement configurations, modeling, objective evaluation) and estimates </a:t>
            </a:r>
            <a:r>
              <a:rPr lang="en-US" altLang="sr-Latn-RS" sz="2000" dirty="0" smtClean="0">
                <a:solidFill>
                  <a:srgbClr val="0070C0"/>
                </a:solidFill>
                <a:latin typeface="+mn-lt"/>
              </a:rPr>
              <a:t>by</a:t>
            </a:r>
            <a:r>
              <a:rPr lang="sl-SI" altLang="sr-Latn-RS" sz="2000" dirty="0" smtClean="0">
                <a:solidFill>
                  <a:srgbClr val="0070C0"/>
                </a:solidFill>
                <a:latin typeface="+mn-lt"/>
              </a:rPr>
              <a:t>:</a:t>
            </a:r>
          </a:p>
          <a:p>
            <a:pPr marL="342900" indent="-342900" defTabSz="914400" eaLnBrk="1" hangingPunct="1">
              <a:buFontTx/>
              <a:buChar char="-"/>
            </a:pPr>
            <a:r>
              <a:rPr lang="en-US" altLang="sr-Latn-RS" sz="2000" dirty="0">
                <a:solidFill>
                  <a:srgbClr val="0070C0"/>
                </a:solidFill>
                <a:latin typeface="+mn-lt"/>
              </a:rPr>
              <a:t>acceptance of </a:t>
            </a:r>
            <a:r>
              <a:rPr lang="en-US" altLang="sr-Latn-RS" sz="2000" dirty="0" err="1" smtClean="0">
                <a:solidFill>
                  <a:srgbClr val="0070C0"/>
                </a:solidFill>
                <a:latin typeface="+mn-lt"/>
              </a:rPr>
              <a:t>Regi</a:t>
            </a:r>
            <a:r>
              <a:rPr lang="hr-HR" altLang="sr-Latn-RS" sz="2000" dirty="0" smtClean="0">
                <a:solidFill>
                  <a:srgbClr val="0070C0"/>
                </a:solidFill>
                <a:latin typeface="+mn-lt"/>
              </a:rPr>
              <a:t>on</a:t>
            </a:r>
            <a:r>
              <a:rPr lang="en-US" altLang="sr-Latn-RS" sz="2000" dirty="0" smtClean="0">
                <a:solidFill>
                  <a:srgbClr val="0070C0"/>
                </a:solidFill>
                <a:latin typeface="+mn-lt"/>
              </a:rPr>
              <a:t>al </a:t>
            </a:r>
            <a:r>
              <a:rPr lang="en-US" altLang="sr-Latn-RS" sz="2000" dirty="0">
                <a:solidFill>
                  <a:srgbClr val="0070C0"/>
                </a:solidFill>
                <a:latin typeface="+mn-lt"/>
              </a:rPr>
              <a:t>Environmental Monitoring </a:t>
            </a:r>
            <a:r>
              <a:rPr lang="en-US" altLang="sr-Latn-RS" sz="2000" dirty="0" smtClean="0">
                <a:solidFill>
                  <a:srgbClr val="0070C0"/>
                </a:solidFill>
                <a:latin typeface="+mn-lt"/>
              </a:rPr>
              <a:t>Program</a:t>
            </a:r>
            <a:r>
              <a:rPr lang="hr-HR" altLang="sr-Latn-RS" sz="2000" dirty="0" smtClean="0">
                <a:solidFill>
                  <a:srgbClr val="0070C0"/>
                </a:solidFill>
                <a:latin typeface="+mn-lt"/>
              </a:rPr>
              <a:t>s</a:t>
            </a:r>
            <a:r>
              <a:rPr lang="sl-SI" altLang="sr-Latn-RS" sz="2000" dirty="0" smtClean="0">
                <a:solidFill>
                  <a:srgbClr val="0070C0"/>
                </a:solidFill>
                <a:latin typeface="+mn-lt"/>
              </a:rPr>
              <a:t>;</a:t>
            </a:r>
          </a:p>
          <a:p>
            <a:pPr marL="342900" indent="-342900" defTabSz="914400" eaLnBrk="1" hangingPunct="1">
              <a:buFontTx/>
              <a:buChar char="-"/>
            </a:pPr>
            <a:r>
              <a:rPr lang="sl-SI" altLang="sr-Latn-RS" sz="2000" dirty="0">
                <a:solidFill>
                  <a:srgbClr val="0070C0"/>
                </a:solidFill>
                <a:latin typeface="+mn-lt"/>
              </a:rPr>
              <a:t>station </a:t>
            </a:r>
            <a:r>
              <a:rPr lang="sl-SI" altLang="sr-Latn-RS" sz="2000" dirty="0" smtClean="0">
                <a:solidFill>
                  <a:srgbClr val="0070C0"/>
                </a:solidFill>
                <a:latin typeface="+mn-lt"/>
              </a:rPr>
              <a:t>visits </a:t>
            </a:r>
            <a:r>
              <a:rPr lang="sl-SI" altLang="sr-Latn-RS" sz="2000" dirty="0">
                <a:solidFill>
                  <a:srgbClr val="0070C0"/>
                </a:solidFill>
                <a:latin typeface="+mn-lt"/>
              </a:rPr>
              <a:t>(calibration of measurement systems, station construction, etc</a:t>
            </a:r>
            <a:r>
              <a:rPr lang="sl-SI" altLang="sr-Latn-RS" sz="2000" dirty="0" smtClean="0">
                <a:solidFill>
                  <a:srgbClr val="0070C0"/>
                </a:solidFill>
                <a:latin typeface="+mn-lt"/>
              </a:rPr>
              <a:t>.); </a:t>
            </a:r>
          </a:p>
          <a:p>
            <a:pPr marL="342900" indent="-342900" defTabSz="914400" eaLnBrk="1" hangingPunct="1">
              <a:buFontTx/>
              <a:buChar char="-"/>
            </a:pPr>
            <a:r>
              <a:rPr lang="en-US" altLang="sr-Latn-RS" sz="2000" dirty="0">
                <a:solidFill>
                  <a:srgbClr val="0070C0"/>
                </a:solidFill>
                <a:latin typeface="+mn-lt"/>
              </a:rPr>
              <a:t>guidance, training, IT tools (including data collection and transmission systems), procurement of </a:t>
            </a:r>
            <a:r>
              <a:rPr lang="en-US" altLang="sr-Latn-RS" sz="2000" dirty="0" smtClean="0">
                <a:solidFill>
                  <a:srgbClr val="0070C0"/>
                </a:solidFill>
                <a:latin typeface="+mn-lt"/>
              </a:rPr>
              <a:t>equipment</a:t>
            </a:r>
            <a:r>
              <a:rPr lang="sl-SI" altLang="sr-Latn-RS" sz="2000" dirty="0" smtClean="0">
                <a:solidFill>
                  <a:srgbClr val="0070C0"/>
                </a:solidFill>
                <a:latin typeface="+mn-lt"/>
              </a:rPr>
              <a:t>.</a:t>
            </a:r>
          </a:p>
          <a:p>
            <a:pPr defTabSz="914400" eaLnBrk="1" hangingPunct="1"/>
            <a:endParaRPr lang="sl-SI" altLang="sr-Latn-RS" sz="2000" dirty="0">
              <a:solidFill>
                <a:srgbClr val="0070C0"/>
              </a:solidFill>
              <a:latin typeface="+mn-lt"/>
            </a:endParaRPr>
          </a:p>
        </p:txBody>
      </p:sp>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39258247"/>
      </p:ext>
    </p:extLst>
  </p:cSld>
  <p:clrMapOvr>
    <a:masterClrMapping/>
  </p:clrMapOvr>
  <p:transition spd="med">
    <p:fade thruBlk="1"/>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hr-HR"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08065" y="493714"/>
            <a:ext cx="8920526" cy="6260175"/>
          </a:xfrm>
          <a:prstGeom prst="rect">
            <a:avLst/>
          </a:prstGeom>
        </p:spPr>
        <p:txBody>
          <a:bodyPr wrap="square">
            <a:spAutoFit/>
          </a:bodyPr>
          <a:lstStyle/>
          <a:p>
            <a:pPr marL="0" lvl="1">
              <a:spcBef>
                <a:spcPct val="20000"/>
              </a:spcBef>
            </a:pPr>
            <a:endParaRPr lang="hr-BA" sz="2400" dirty="0" smtClean="0">
              <a:solidFill>
                <a:srgbClr val="1F497D"/>
              </a:solidFill>
            </a:endParaRPr>
          </a:p>
          <a:p>
            <a:pPr marL="0" lvl="1">
              <a:spcBef>
                <a:spcPct val="20000"/>
              </a:spcBef>
            </a:pPr>
            <a:r>
              <a:rPr lang="hr-BA" sz="2400" b="1" dirty="0" smtClean="0">
                <a:solidFill>
                  <a:srgbClr val="1F497D"/>
                </a:solidFill>
              </a:rPr>
              <a:t>Air Protection </a:t>
            </a:r>
            <a:r>
              <a:rPr lang="hr-BA" sz="2400" b="1" dirty="0" err="1" smtClean="0">
                <a:solidFill>
                  <a:srgbClr val="1F497D"/>
                </a:solidFill>
              </a:rPr>
              <a:t>Act</a:t>
            </a:r>
            <a:r>
              <a:rPr lang="hr-BA" sz="2400" b="1" dirty="0" smtClean="0">
                <a:solidFill>
                  <a:srgbClr val="1F497D"/>
                </a:solidFill>
              </a:rPr>
              <a:t> </a:t>
            </a:r>
            <a:r>
              <a:rPr lang="hr-BA" sz="2000" dirty="0" smtClean="0">
                <a:solidFill>
                  <a:srgbClr val="0070C0"/>
                </a:solidFill>
              </a:rPr>
              <a:t>(OG </a:t>
            </a:r>
            <a:r>
              <a:rPr lang="hr-BA" sz="2000" dirty="0" smtClean="0">
                <a:hlinkClick r:id="rId4"/>
              </a:rPr>
              <a:t>130/2011</a:t>
            </a:r>
            <a:r>
              <a:rPr lang="hr-BA" sz="2000" dirty="0" smtClean="0">
                <a:solidFill>
                  <a:srgbClr val="0070C0"/>
                </a:solidFill>
              </a:rPr>
              <a:t>) </a:t>
            </a:r>
          </a:p>
          <a:p>
            <a:pPr marL="0" lvl="1">
              <a:spcBef>
                <a:spcPct val="20000"/>
              </a:spcBef>
            </a:pPr>
            <a:r>
              <a:rPr lang="en-US" sz="2000" dirty="0">
                <a:solidFill>
                  <a:srgbClr val="0070C0"/>
                </a:solidFill>
              </a:rPr>
              <a:t>The Air Protection Act </a:t>
            </a:r>
            <a:r>
              <a:rPr lang="en-US" sz="2000" dirty="0" smtClean="0">
                <a:solidFill>
                  <a:srgbClr val="0070C0"/>
                </a:solidFill>
              </a:rPr>
              <a:t>(</a:t>
            </a:r>
            <a:r>
              <a:rPr lang="en-US" sz="2000" dirty="0">
                <a:solidFill>
                  <a:srgbClr val="0070C0"/>
                </a:solidFill>
              </a:rPr>
              <a:t>OG 130/2011) entered into force on 24 November 2011. It is in line with </a:t>
            </a:r>
            <a:r>
              <a:rPr lang="en-US" sz="2000" dirty="0" smtClean="0">
                <a:solidFill>
                  <a:srgbClr val="0070C0"/>
                </a:solidFill>
              </a:rPr>
              <a:t>the </a:t>
            </a:r>
            <a:r>
              <a:rPr lang="en-US" sz="2000" dirty="0">
                <a:solidFill>
                  <a:srgbClr val="0070C0"/>
                </a:solidFill>
              </a:rPr>
              <a:t>provisions of the EU </a:t>
            </a:r>
            <a:r>
              <a:rPr lang="en-US" sz="2000" dirty="0" smtClean="0">
                <a:solidFill>
                  <a:srgbClr val="0070C0"/>
                </a:solidFill>
              </a:rPr>
              <a:t>Directive</a:t>
            </a:r>
            <a:r>
              <a:rPr lang="hr-HR" sz="2000" dirty="0" smtClean="0">
                <a:solidFill>
                  <a:srgbClr val="0070C0"/>
                </a:solidFill>
              </a:rPr>
              <a:t>s</a:t>
            </a:r>
            <a:r>
              <a:rPr lang="en-US" sz="2000" dirty="0" smtClean="0">
                <a:solidFill>
                  <a:srgbClr val="0070C0"/>
                </a:solidFill>
              </a:rPr>
              <a:t> </a:t>
            </a:r>
            <a:r>
              <a:rPr lang="en-US" sz="2000" dirty="0">
                <a:solidFill>
                  <a:srgbClr val="0070C0"/>
                </a:solidFill>
              </a:rPr>
              <a:t>so that it is by </a:t>
            </a:r>
            <a:r>
              <a:rPr lang="en-US" sz="2000" b="1" dirty="0">
                <a:solidFill>
                  <a:srgbClr val="0070C0"/>
                </a:solidFill>
              </a:rPr>
              <a:t>its very nature a framework law in accordance with Directive 2008/50 / EC</a:t>
            </a:r>
            <a:r>
              <a:rPr lang="en-US" sz="2000" dirty="0">
                <a:solidFill>
                  <a:srgbClr val="0070C0"/>
                </a:solidFill>
              </a:rPr>
              <a:t> of the European Parliament and of the Council on ambient air quality and cleaner air for Europe, which regulates air quality management and </a:t>
            </a:r>
            <a:r>
              <a:rPr lang="en-US" sz="2000" dirty="0" err="1" smtClean="0">
                <a:solidFill>
                  <a:srgbClr val="0070C0"/>
                </a:solidFill>
              </a:rPr>
              <a:t>assessment.With</a:t>
            </a:r>
            <a:r>
              <a:rPr lang="en-US" sz="2000" dirty="0" smtClean="0">
                <a:solidFill>
                  <a:srgbClr val="0070C0"/>
                </a:solidFill>
              </a:rPr>
              <a:t> </a:t>
            </a:r>
            <a:r>
              <a:rPr lang="en-US" sz="2000" dirty="0">
                <a:solidFill>
                  <a:srgbClr val="0070C0"/>
                </a:solidFill>
              </a:rPr>
              <a:t>the accession of the Republic of Croatia to the European Union, </a:t>
            </a:r>
            <a:r>
              <a:rPr lang="en-US" sz="2000" b="1" dirty="0">
                <a:solidFill>
                  <a:srgbClr val="0070C0"/>
                </a:solidFill>
              </a:rPr>
              <a:t>the Act on Amendments to the Air Protection Act (OG 47/14) </a:t>
            </a:r>
            <a:r>
              <a:rPr lang="en-US" sz="2000" dirty="0">
                <a:solidFill>
                  <a:srgbClr val="0070C0"/>
                </a:solidFill>
              </a:rPr>
              <a:t>was adopted in order </a:t>
            </a:r>
            <a:r>
              <a:rPr lang="en-US" sz="2000" b="1" dirty="0">
                <a:solidFill>
                  <a:srgbClr val="0070C0"/>
                </a:solidFill>
              </a:rPr>
              <a:t>to ensure direct implementation </a:t>
            </a:r>
            <a:r>
              <a:rPr lang="hr-HR" sz="2000" b="1" dirty="0" err="1" smtClean="0">
                <a:solidFill>
                  <a:srgbClr val="0070C0"/>
                </a:solidFill>
              </a:rPr>
              <a:t>of</a:t>
            </a:r>
            <a:r>
              <a:rPr lang="en-US" sz="2000" b="1" dirty="0" smtClean="0">
                <a:solidFill>
                  <a:srgbClr val="0070C0"/>
                </a:solidFill>
              </a:rPr>
              <a:t> </a:t>
            </a:r>
            <a:r>
              <a:rPr lang="en-US" sz="2000" b="1" dirty="0">
                <a:solidFill>
                  <a:srgbClr val="0070C0"/>
                </a:solidFill>
              </a:rPr>
              <a:t>other </a:t>
            </a:r>
            <a:r>
              <a:rPr lang="hr-HR" sz="2000" b="1" dirty="0" err="1" smtClean="0">
                <a:solidFill>
                  <a:srgbClr val="0070C0"/>
                </a:solidFill>
              </a:rPr>
              <a:t>regulations</a:t>
            </a:r>
            <a:r>
              <a:rPr lang="en-US" sz="2000" b="1" dirty="0" smtClean="0">
                <a:solidFill>
                  <a:srgbClr val="0070C0"/>
                </a:solidFill>
              </a:rPr>
              <a:t> </a:t>
            </a:r>
            <a:r>
              <a:rPr lang="en-US" sz="2000" b="1" dirty="0">
                <a:solidFill>
                  <a:srgbClr val="0070C0"/>
                </a:solidFill>
              </a:rPr>
              <a:t>and decisions of the European Union in the field of </a:t>
            </a:r>
            <a:r>
              <a:rPr lang="en-US" sz="2000" b="1" dirty="0" smtClean="0">
                <a:solidFill>
                  <a:srgbClr val="0070C0"/>
                </a:solidFill>
              </a:rPr>
              <a:t>air</a:t>
            </a:r>
            <a:r>
              <a:rPr lang="hr-HR" sz="2000" b="1" dirty="0" smtClean="0">
                <a:solidFill>
                  <a:srgbClr val="0070C0"/>
                </a:solidFill>
              </a:rPr>
              <a:t> </a:t>
            </a:r>
            <a:r>
              <a:rPr lang="hr-HR" sz="2000" b="1" dirty="0" err="1" smtClean="0">
                <a:solidFill>
                  <a:srgbClr val="0070C0"/>
                </a:solidFill>
              </a:rPr>
              <a:t>protection</a:t>
            </a:r>
            <a:r>
              <a:rPr lang="en-US" sz="2000" b="1" dirty="0" smtClean="0">
                <a:solidFill>
                  <a:srgbClr val="0070C0"/>
                </a:solidFill>
              </a:rPr>
              <a:t> </a:t>
            </a:r>
            <a:r>
              <a:rPr lang="en-US" sz="2000" b="1" dirty="0">
                <a:solidFill>
                  <a:srgbClr val="0070C0"/>
                </a:solidFill>
              </a:rPr>
              <a:t>and industrial </a:t>
            </a:r>
            <a:r>
              <a:rPr lang="en-US" sz="2000" b="1" dirty="0" smtClean="0">
                <a:solidFill>
                  <a:srgbClr val="0070C0"/>
                </a:solidFill>
              </a:rPr>
              <a:t>pollution.</a:t>
            </a:r>
            <a:r>
              <a:rPr lang="en-US" sz="2000" dirty="0" smtClean="0">
                <a:solidFill>
                  <a:srgbClr val="0070C0"/>
                </a:solidFill>
              </a:rPr>
              <a:t> </a:t>
            </a:r>
            <a:r>
              <a:rPr lang="en-US" sz="2000" dirty="0">
                <a:solidFill>
                  <a:srgbClr val="0070C0"/>
                </a:solidFill>
              </a:rPr>
              <a:t>The competent bodies and tasks of the competent authorities </a:t>
            </a:r>
            <a:r>
              <a:rPr lang="en-US" sz="2000" dirty="0" smtClean="0">
                <a:solidFill>
                  <a:srgbClr val="0070C0"/>
                </a:solidFill>
              </a:rPr>
              <a:t>bodies</a:t>
            </a:r>
            <a:r>
              <a:rPr lang="hr-HR" sz="2000" dirty="0" smtClean="0">
                <a:solidFill>
                  <a:srgbClr val="0070C0"/>
                </a:solidFill>
              </a:rPr>
              <a:t> </a:t>
            </a:r>
            <a:r>
              <a:rPr lang="hr-HR" sz="2000" dirty="0" err="1" smtClean="0">
                <a:solidFill>
                  <a:srgbClr val="0070C0"/>
                </a:solidFill>
              </a:rPr>
              <a:t>were</a:t>
            </a:r>
            <a:r>
              <a:rPr lang="hr-HR" sz="2000" dirty="0" smtClean="0">
                <a:solidFill>
                  <a:srgbClr val="0070C0"/>
                </a:solidFill>
              </a:rPr>
              <a:t> </a:t>
            </a:r>
            <a:r>
              <a:rPr lang="hr-HR" sz="2000" dirty="0" err="1" smtClean="0">
                <a:solidFill>
                  <a:srgbClr val="0070C0"/>
                </a:solidFill>
              </a:rPr>
              <a:t>determined</a:t>
            </a:r>
            <a:r>
              <a:rPr lang="en-US" sz="2000" dirty="0" smtClean="0">
                <a:solidFill>
                  <a:srgbClr val="0070C0"/>
                </a:solidFill>
              </a:rPr>
              <a:t>,</a:t>
            </a:r>
            <a:r>
              <a:rPr lang="hr-HR" sz="2000" dirty="0" smtClean="0">
                <a:solidFill>
                  <a:srgbClr val="0070C0"/>
                </a:solidFill>
              </a:rPr>
              <a:t> as </a:t>
            </a:r>
            <a:r>
              <a:rPr lang="hr-HR" sz="2000" dirty="0" err="1" smtClean="0">
                <a:solidFill>
                  <a:srgbClr val="0070C0"/>
                </a:solidFill>
              </a:rPr>
              <a:t>well</a:t>
            </a:r>
            <a:r>
              <a:rPr lang="hr-HR" sz="2000" dirty="0" smtClean="0">
                <a:solidFill>
                  <a:srgbClr val="0070C0"/>
                </a:solidFill>
              </a:rPr>
              <a:t> as</a:t>
            </a:r>
            <a:r>
              <a:rPr lang="en-US" sz="2000" dirty="0" smtClean="0">
                <a:solidFill>
                  <a:srgbClr val="0070C0"/>
                </a:solidFill>
              </a:rPr>
              <a:t> </a:t>
            </a:r>
            <a:r>
              <a:rPr lang="en-US" sz="2000" dirty="0">
                <a:solidFill>
                  <a:srgbClr val="0070C0"/>
                </a:solidFill>
              </a:rPr>
              <a:t>administrative and inspection supervision and </a:t>
            </a:r>
            <a:r>
              <a:rPr lang="hr-HR" sz="2000" dirty="0" err="1" smtClean="0">
                <a:solidFill>
                  <a:srgbClr val="0070C0"/>
                </a:solidFill>
              </a:rPr>
              <a:t>penalties</a:t>
            </a:r>
            <a:r>
              <a:rPr lang="hr-HR" sz="2000" dirty="0" smtClean="0">
                <a:solidFill>
                  <a:srgbClr val="0070C0"/>
                </a:solidFill>
              </a:rPr>
              <a:t> </a:t>
            </a:r>
            <a:r>
              <a:rPr lang="en-US" sz="2000" dirty="0" smtClean="0">
                <a:solidFill>
                  <a:srgbClr val="0070C0"/>
                </a:solidFill>
              </a:rPr>
              <a:t>for </a:t>
            </a:r>
            <a:r>
              <a:rPr lang="en-US" sz="2000" dirty="0">
                <a:solidFill>
                  <a:srgbClr val="0070C0"/>
                </a:solidFill>
              </a:rPr>
              <a:t>the implementation of EU </a:t>
            </a:r>
            <a:r>
              <a:rPr lang="en-US" sz="2000" dirty="0" smtClean="0">
                <a:solidFill>
                  <a:srgbClr val="0070C0"/>
                </a:solidFill>
              </a:rPr>
              <a:t>acts</a:t>
            </a:r>
            <a:r>
              <a:rPr lang="hr-HR" sz="2000" dirty="0" smtClean="0">
                <a:solidFill>
                  <a:srgbClr val="0070C0"/>
                </a:solidFill>
              </a:rPr>
              <a:t> </a:t>
            </a:r>
            <a:r>
              <a:rPr lang="hr-HR" sz="2000" dirty="0" err="1" smtClean="0">
                <a:solidFill>
                  <a:srgbClr val="0070C0"/>
                </a:solidFill>
              </a:rPr>
              <a:t>were</a:t>
            </a:r>
            <a:r>
              <a:rPr lang="hr-HR" sz="2000" dirty="0" smtClean="0">
                <a:solidFill>
                  <a:srgbClr val="0070C0"/>
                </a:solidFill>
              </a:rPr>
              <a:t> </a:t>
            </a:r>
            <a:r>
              <a:rPr lang="hr-HR" sz="2000" dirty="0" err="1" smtClean="0">
                <a:solidFill>
                  <a:srgbClr val="0070C0"/>
                </a:solidFill>
              </a:rPr>
              <a:t>prescribed</a:t>
            </a:r>
            <a:r>
              <a:rPr lang="hr-HR" sz="2000" dirty="0" smtClean="0">
                <a:solidFill>
                  <a:srgbClr val="0070C0"/>
                </a:solidFill>
              </a:rPr>
              <a:t>. </a:t>
            </a:r>
            <a:r>
              <a:rPr lang="en-US" sz="2000" dirty="0" smtClean="0">
                <a:solidFill>
                  <a:srgbClr val="0070C0"/>
                </a:solidFill>
              </a:rPr>
              <a:t>In </a:t>
            </a:r>
            <a:r>
              <a:rPr lang="en-US" sz="2000" dirty="0">
                <a:solidFill>
                  <a:srgbClr val="0070C0"/>
                </a:solidFill>
              </a:rPr>
              <a:t>the period since the adoption of the Act on Amendments to the </a:t>
            </a:r>
            <a:r>
              <a:rPr lang="hr-HR" sz="2000" dirty="0" err="1" smtClean="0">
                <a:solidFill>
                  <a:srgbClr val="0070C0"/>
                </a:solidFill>
              </a:rPr>
              <a:t>Environmental</a:t>
            </a:r>
            <a:r>
              <a:rPr lang="hr-HR" sz="2000" dirty="0" smtClean="0">
                <a:solidFill>
                  <a:srgbClr val="0070C0"/>
                </a:solidFill>
              </a:rPr>
              <a:t> Protection </a:t>
            </a:r>
            <a:r>
              <a:rPr lang="hr-HR" sz="2000" dirty="0" err="1" smtClean="0">
                <a:solidFill>
                  <a:srgbClr val="0070C0"/>
                </a:solidFill>
              </a:rPr>
              <a:t>Act</a:t>
            </a:r>
            <a:r>
              <a:rPr lang="en-US" sz="2000" dirty="0" smtClean="0">
                <a:solidFill>
                  <a:srgbClr val="0070C0"/>
                </a:solidFill>
              </a:rPr>
              <a:t> </a:t>
            </a:r>
            <a:r>
              <a:rPr lang="en-US" sz="2000" dirty="0">
                <a:solidFill>
                  <a:srgbClr val="0070C0"/>
                </a:solidFill>
              </a:rPr>
              <a:t>(OG 47/14), the European Union adopted in the field of air quality </a:t>
            </a:r>
            <a:r>
              <a:rPr lang="en-US" sz="2000" b="1" dirty="0">
                <a:solidFill>
                  <a:srgbClr val="0070C0"/>
                </a:solidFill>
              </a:rPr>
              <a:t>Directive 2015/1480 </a:t>
            </a:r>
            <a:r>
              <a:rPr lang="en-US" sz="2000" dirty="0" smtClean="0">
                <a:solidFill>
                  <a:srgbClr val="0070C0"/>
                </a:solidFill>
              </a:rPr>
              <a:t>(</a:t>
            </a:r>
            <a:r>
              <a:rPr lang="hr-HR" sz="2000" dirty="0" smtClean="0">
                <a:solidFill>
                  <a:srgbClr val="0070C0"/>
                </a:solidFill>
              </a:rPr>
              <a:t>on </a:t>
            </a:r>
            <a:r>
              <a:rPr lang="en-US" sz="2000" dirty="0" smtClean="0">
                <a:solidFill>
                  <a:srgbClr val="0070C0"/>
                </a:solidFill>
              </a:rPr>
              <a:t>28</a:t>
            </a:r>
            <a:r>
              <a:rPr lang="hr-HR" sz="2000" dirty="0" err="1" smtClean="0">
                <a:solidFill>
                  <a:srgbClr val="0070C0"/>
                </a:solidFill>
              </a:rPr>
              <a:t>th</a:t>
            </a:r>
            <a:r>
              <a:rPr lang="en-US" sz="2000" dirty="0" smtClean="0">
                <a:solidFill>
                  <a:srgbClr val="0070C0"/>
                </a:solidFill>
              </a:rPr>
              <a:t> </a:t>
            </a:r>
            <a:r>
              <a:rPr lang="en-US" sz="2000" dirty="0">
                <a:solidFill>
                  <a:srgbClr val="0070C0"/>
                </a:solidFill>
              </a:rPr>
              <a:t>August 2015) amending certain annexes to Directives 2004/107 / EC and 2008/50 / EC on the establishment of rules for </a:t>
            </a:r>
            <a:r>
              <a:rPr lang="en-US" sz="2000" b="1" dirty="0">
                <a:solidFill>
                  <a:srgbClr val="0070C0"/>
                </a:solidFill>
              </a:rPr>
              <a:t>reference methods, validation of data and location of sampling points for air </a:t>
            </a:r>
            <a:r>
              <a:rPr lang="en-US" sz="2000" b="1" dirty="0" smtClean="0">
                <a:solidFill>
                  <a:srgbClr val="0070C0"/>
                </a:solidFill>
              </a:rPr>
              <a:t>quality</a:t>
            </a:r>
            <a:r>
              <a:rPr lang="hr-HR" sz="2000" b="1" dirty="0" smtClean="0">
                <a:solidFill>
                  <a:srgbClr val="0070C0"/>
                </a:solidFill>
              </a:rPr>
              <a:t> </a:t>
            </a:r>
            <a:r>
              <a:rPr lang="en-US" sz="2000" b="1" dirty="0" smtClean="0">
                <a:solidFill>
                  <a:srgbClr val="0070C0"/>
                </a:solidFill>
              </a:rPr>
              <a:t>assessment</a:t>
            </a:r>
            <a:r>
              <a:rPr lang="hr-HR" sz="2000" b="1" dirty="0" smtClean="0">
                <a:solidFill>
                  <a:srgbClr val="0070C0"/>
                </a:solidFill>
              </a:rPr>
              <a:t>.</a:t>
            </a:r>
            <a:endParaRPr lang="hr-BA" sz="2000" b="1"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5667500" cy="411137"/>
            <a:chOff x="14858" y="6031800"/>
            <a:chExt cx="9205514"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7" y="6031800"/>
              <a:ext cx="7308645" cy="474190"/>
            </a:xfrm>
            <a:prstGeom prst="rect">
              <a:avLst/>
            </a:prstGeom>
          </p:spPr>
          <p:txBody>
            <a:bodyPr wrap="squar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998587892"/>
      </p:ext>
    </p:extLst>
  </p:cSld>
  <p:clrMapOvr>
    <a:masterClrMapping/>
  </p:clrMapOvr>
  <p:transition spd="med">
    <p:fade thruBlk="1"/>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5" name="Text Box 4"/>
          <p:cNvSpPr txBox="1">
            <a:spLocks noChangeArrowheads="1"/>
          </p:cNvSpPr>
          <p:nvPr/>
        </p:nvSpPr>
        <p:spPr bwMode="auto">
          <a:xfrm>
            <a:off x="210863" y="1434610"/>
            <a:ext cx="8812240"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pl-PL" sz="2000" b="1" dirty="0">
                <a:solidFill>
                  <a:srgbClr val="1F497D"/>
                </a:solidFill>
              </a:rPr>
              <a:t>Poland – air quality monitoring system – roles and responsibilities</a:t>
            </a:r>
          </a:p>
          <a:p>
            <a:pPr eaLnBrk="1" hangingPunct="1"/>
            <a:r>
              <a:rPr lang="pl-PL" sz="2000" b="1" dirty="0" smtClean="0">
                <a:solidFill>
                  <a:srgbClr val="1F497D"/>
                </a:solidFill>
              </a:rPr>
              <a:t> </a:t>
            </a:r>
            <a:endParaRPr lang="pl-PL" sz="2000" b="1" dirty="0">
              <a:solidFill>
                <a:srgbClr val="1F497D"/>
              </a:solidFill>
            </a:endParaRPr>
          </a:p>
          <a:p>
            <a:pPr defTabSz="914400" eaLnBrk="1" hangingPunct="1"/>
            <a:r>
              <a:rPr lang="en-US" altLang="sr-Latn-RS" sz="2000" b="1" dirty="0">
                <a:solidFill>
                  <a:srgbClr val="0070C0"/>
                </a:solidFill>
                <a:latin typeface="+mn-lt"/>
              </a:rPr>
              <a:t>16 Regional Environmental Inspectorates (VIEP) (</a:t>
            </a:r>
            <a:r>
              <a:rPr lang="en-US" altLang="sr-Latn-RS" sz="2000" b="1" dirty="0" err="1">
                <a:solidFill>
                  <a:srgbClr val="0070C0"/>
                </a:solidFill>
                <a:latin typeface="+mn-lt"/>
              </a:rPr>
              <a:t>Vojvotsva</a:t>
            </a:r>
            <a:r>
              <a:rPr lang="en-US" altLang="sr-Latn-RS" sz="2000" b="1" dirty="0">
                <a:solidFill>
                  <a:srgbClr val="0070C0"/>
                </a:solidFill>
                <a:latin typeface="+mn-lt"/>
              </a:rPr>
              <a:t>):</a:t>
            </a:r>
          </a:p>
          <a:p>
            <a:pPr defTabSz="914400" eaLnBrk="1" hangingPunct="1"/>
            <a:r>
              <a:rPr lang="en-US" altLang="sr-Latn-RS" sz="2000" dirty="0">
                <a:solidFill>
                  <a:srgbClr val="0070C0"/>
                </a:solidFill>
                <a:latin typeface="+mn-lt"/>
              </a:rPr>
              <a:t>• Air quality monitoring and air quality assessment (regional level</a:t>
            </a:r>
            <a:r>
              <a:rPr lang="en-US" altLang="sr-Latn-RS" sz="2000" dirty="0" smtClean="0">
                <a:solidFill>
                  <a:srgbClr val="0070C0"/>
                </a:solidFill>
                <a:latin typeface="+mn-lt"/>
              </a:rPr>
              <a:t>)</a:t>
            </a:r>
            <a:r>
              <a:rPr lang="sl-SI" altLang="sr-Latn-RS" sz="2000" dirty="0" smtClean="0">
                <a:solidFill>
                  <a:srgbClr val="0070C0"/>
                </a:solidFill>
                <a:latin typeface="+mn-lt"/>
              </a:rPr>
              <a:t>:</a:t>
            </a:r>
            <a:endParaRPr lang="sl-SI" altLang="sr-Latn-RS" sz="2000" dirty="0">
              <a:solidFill>
                <a:srgbClr val="0070C0"/>
              </a:solidFill>
              <a:latin typeface="+mn-lt"/>
            </a:endParaRPr>
          </a:p>
        </p:txBody>
      </p:sp>
      <p:pic>
        <p:nvPicPr>
          <p:cNvPr id="3" name="Picture 2"/>
          <p:cNvPicPr>
            <a:picLocks noChangeAspect="1"/>
          </p:cNvPicPr>
          <p:nvPr/>
        </p:nvPicPr>
        <p:blipFill>
          <a:blip r:embed="rId4"/>
          <a:stretch>
            <a:fillRect/>
          </a:stretch>
        </p:blipFill>
        <p:spPr>
          <a:xfrm>
            <a:off x="6023910" y="2835369"/>
            <a:ext cx="2818480" cy="2946271"/>
          </a:xfrm>
          <a:prstGeom prst="rect">
            <a:avLst/>
          </a:prstGeom>
        </p:spPr>
      </p:pic>
      <p:sp>
        <p:nvSpPr>
          <p:cNvPr id="4" name="Rectangle 3"/>
          <p:cNvSpPr/>
          <p:nvPr/>
        </p:nvSpPr>
        <p:spPr>
          <a:xfrm>
            <a:off x="210862" y="2965030"/>
            <a:ext cx="5632335" cy="1938992"/>
          </a:xfrm>
          <a:prstGeom prst="rect">
            <a:avLst/>
          </a:prstGeom>
        </p:spPr>
        <p:txBody>
          <a:bodyPr wrap="square">
            <a:spAutoFit/>
          </a:bodyPr>
          <a:lstStyle/>
          <a:p>
            <a:pPr defTabSz="914400" eaLnBrk="1" hangingPunct="1"/>
            <a:r>
              <a:rPr lang="en-US" altLang="sr-Latn-RS" sz="2000" b="1" dirty="0">
                <a:solidFill>
                  <a:srgbClr val="0070C0"/>
                </a:solidFill>
              </a:rPr>
              <a:t>Ministry of Environmental Protection:</a:t>
            </a:r>
          </a:p>
          <a:p>
            <a:pPr defTabSz="914400" eaLnBrk="1" hangingPunct="1"/>
            <a:r>
              <a:rPr lang="en-US" altLang="sr-Latn-RS" sz="2000" b="1" dirty="0">
                <a:solidFill>
                  <a:srgbClr val="0070C0"/>
                </a:solidFill>
              </a:rPr>
              <a:t>• </a:t>
            </a:r>
            <a:r>
              <a:rPr lang="en-US" altLang="sr-Latn-RS" sz="2000" dirty="0">
                <a:solidFill>
                  <a:srgbClr val="0070C0"/>
                </a:solidFill>
              </a:rPr>
              <a:t>Air quality policy, including coordination of action plans implementation and reporting on action </a:t>
            </a:r>
            <a:r>
              <a:rPr lang="en-US" altLang="sr-Latn-RS" sz="2000" dirty="0" smtClean="0">
                <a:solidFill>
                  <a:srgbClr val="0070C0"/>
                </a:solidFill>
              </a:rPr>
              <a:t>plans</a:t>
            </a:r>
            <a:endParaRPr lang="sl-SI" altLang="sr-Latn-RS" sz="2000" b="1" dirty="0">
              <a:solidFill>
                <a:srgbClr val="0070C0"/>
              </a:solidFill>
            </a:endParaRPr>
          </a:p>
          <a:p>
            <a:pPr defTabSz="914400" eaLnBrk="1" hangingPunct="1"/>
            <a:r>
              <a:rPr lang="en-US" altLang="sr-Latn-RS" sz="2000" b="1" dirty="0">
                <a:solidFill>
                  <a:srgbClr val="0070C0"/>
                </a:solidFill>
              </a:rPr>
              <a:t>Regional (</a:t>
            </a:r>
            <a:r>
              <a:rPr lang="en-US" altLang="sr-Latn-RS" sz="2000" b="1" dirty="0" smtClean="0">
                <a:solidFill>
                  <a:srgbClr val="0070C0"/>
                </a:solidFill>
              </a:rPr>
              <a:t>V</a:t>
            </a:r>
            <a:r>
              <a:rPr lang="hr-HR" altLang="sr-Latn-RS" sz="2000" b="1" dirty="0" err="1" smtClean="0">
                <a:solidFill>
                  <a:srgbClr val="0070C0"/>
                </a:solidFill>
              </a:rPr>
              <a:t>ojvotstva</a:t>
            </a:r>
            <a:r>
              <a:rPr lang="en-US" altLang="sr-Latn-RS" sz="2000" b="1" dirty="0" smtClean="0">
                <a:solidFill>
                  <a:srgbClr val="0070C0"/>
                </a:solidFill>
              </a:rPr>
              <a:t>) </a:t>
            </a:r>
            <a:r>
              <a:rPr lang="en-US" altLang="sr-Latn-RS" sz="2000" b="1" dirty="0">
                <a:solidFill>
                  <a:srgbClr val="0070C0"/>
                </a:solidFill>
              </a:rPr>
              <a:t>offices:</a:t>
            </a:r>
          </a:p>
          <a:p>
            <a:pPr defTabSz="914400" eaLnBrk="1" hangingPunct="1"/>
            <a:r>
              <a:rPr lang="en-US" altLang="sr-Latn-RS" sz="2000" b="1" dirty="0">
                <a:solidFill>
                  <a:srgbClr val="0070C0"/>
                </a:solidFill>
              </a:rPr>
              <a:t>• </a:t>
            </a:r>
            <a:r>
              <a:rPr lang="en-US" altLang="sr-Latn-RS" sz="2000" dirty="0">
                <a:solidFill>
                  <a:srgbClr val="0070C0"/>
                </a:solidFill>
              </a:rPr>
              <a:t>drawing up action plans and short-term plans to improve air </a:t>
            </a:r>
            <a:r>
              <a:rPr lang="en-US" altLang="sr-Latn-RS" sz="2000" dirty="0" smtClean="0">
                <a:solidFill>
                  <a:srgbClr val="0070C0"/>
                </a:solidFill>
              </a:rPr>
              <a:t>quality</a:t>
            </a:r>
            <a:endParaRPr lang="hr-BA" sz="2000" dirty="0"/>
          </a:p>
        </p:txBody>
      </p:sp>
      <p:sp>
        <p:nvSpPr>
          <p:cNvPr id="13"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4" name="Group 3"/>
          <p:cNvGrpSpPr>
            <a:grpSpLocks noChangeAspect="1"/>
          </p:cNvGrpSpPr>
          <p:nvPr/>
        </p:nvGrpSpPr>
        <p:grpSpPr bwMode="auto">
          <a:xfrm>
            <a:off x="442354" y="6362429"/>
            <a:ext cx="4500798" cy="411137"/>
            <a:chOff x="14858" y="6031800"/>
            <a:chExt cx="7310482" cy="703818"/>
          </a:xfrm>
        </p:grpSpPr>
        <p:pic>
          <p:nvPicPr>
            <p:cNvPr id="16"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6"/>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56397397"/>
      </p:ext>
    </p:extLst>
  </p:cSld>
  <p:clrMapOvr>
    <a:masterClrMapping/>
  </p:clrMapOvr>
  <p:transition spd="med">
    <p:fade thruBlk="1"/>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71729" y="1512538"/>
            <a:ext cx="5696585" cy="461665"/>
          </a:xfrm>
          <a:prstGeom prst="rect">
            <a:avLst/>
          </a:prstGeom>
        </p:spPr>
        <p:txBody>
          <a:bodyPr wrap="square">
            <a:spAutoFit/>
          </a:bodyPr>
          <a:lstStyle/>
          <a:p>
            <a:pPr marL="0" lvl="1">
              <a:spcBef>
                <a:spcPct val="20000"/>
              </a:spcBef>
            </a:pPr>
            <a:r>
              <a:rPr lang="pl-PL" sz="2400" b="1" dirty="0" smtClean="0">
                <a:solidFill>
                  <a:srgbClr val="1F497D"/>
                </a:solidFill>
              </a:rPr>
              <a:t>Romania – air quality monitoring system</a:t>
            </a:r>
            <a:endParaRPr lang="pl-PL" sz="2400" b="1" dirty="0">
              <a:solidFill>
                <a:srgbClr val="1F497D"/>
              </a:solidFill>
            </a:endParaRPr>
          </a:p>
        </p:txBody>
      </p:sp>
      <p:sp>
        <p:nvSpPr>
          <p:cNvPr id="15" name="Text Box 4"/>
          <p:cNvSpPr txBox="1">
            <a:spLocks noChangeArrowheads="1"/>
          </p:cNvSpPr>
          <p:nvPr/>
        </p:nvSpPr>
        <p:spPr bwMode="auto">
          <a:xfrm>
            <a:off x="376238" y="1953195"/>
            <a:ext cx="5317979"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eaLnBrk="1" hangingPunct="1"/>
            <a:r>
              <a:rPr lang="en-US" altLang="sr-Latn-RS" sz="2000" b="1" dirty="0">
                <a:solidFill>
                  <a:srgbClr val="0070C0"/>
                </a:solidFill>
                <a:latin typeface="+mn-lt"/>
              </a:rPr>
              <a:t>13 agglomerations </a:t>
            </a:r>
            <a:r>
              <a:rPr lang="en-US" altLang="sr-Latn-RS" sz="2000" dirty="0">
                <a:solidFill>
                  <a:srgbClr val="0070C0"/>
                </a:solidFill>
                <a:latin typeface="+mn-lt"/>
              </a:rPr>
              <a:t>with a population of more than 250 000 inhabitants or with a population density of more than 3000 inhabitants per km2 (if less than 250 000 inhabitants</a:t>
            </a:r>
            <a:r>
              <a:rPr lang="en-US" altLang="sr-Latn-RS" sz="2000" dirty="0" smtClean="0">
                <a:solidFill>
                  <a:srgbClr val="0070C0"/>
                </a:solidFill>
                <a:latin typeface="+mn-lt"/>
              </a:rPr>
              <a:t>)</a:t>
            </a:r>
            <a:endParaRPr lang="sl-SI" altLang="sr-Latn-RS" sz="2000" dirty="0">
              <a:solidFill>
                <a:srgbClr val="0070C0"/>
              </a:solidFill>
              <a:latin typeface="+mn-lt"/>
            </a:endParaRPr>
          </a:p>
          <a:p>
            <a:pPr defTabSz="914400" eaLnBrk="1" hangingPunct="1"/>
            <a:r>
              <a:rPr lang="en-US" altLang="sr-Latn-RS" sz="2000" b="1" dirty="0">
                <a:solidFill>
                  <a:srgbClr val="0070C0"/>
                </a:solidFill>
                <a:latin typeface="+mn-lt"/>
              </a:rPr>
              <a:t>41 zones </a:t>
            </a:r>
            <a:r>
              <a:rPr lang="en-US" altLang="sr-Latn-RS" sz="2000" dirty="0">
                <a:solidFill>
                  <a:srgbClr val="0070C0"/>
                </a:solidFill>
                <a:latin typeface="+mn-lt"/>
              </a:rPr>
              <a:t>for air quality assessment and </a:t>
            </a:r>
            <a:r>
              <a:rPr lang="en-US" altLang="sr-Latn-RS" sz="2000" dirty="0" smtClean="0">
                <a:solidFill>
                  <a:srgbClr val="0070C0"/>
                </a:solidFill>
                <a:latin typeface="+mn-lt"/>
              </a:rPr>
              <a:t>control</a:t>
            </a:r>
            <a:endParaRPr lang="sl-SI" altLang="sr-Latn-RS" sz="2000" dirty="0" smtClean="0">
              <a:solidFill>
                <a:srgbClr val="0070C0"/>
              </a:solidFill>
              <a:latin typeface="+mn-lt"/>
            </a:endParaRPr>
          </a:p>
        </p:txBody>
      </p:sp>
      <p:pic>
        <p:nvPicPr>
          <p:cNvPr id="16" name="Picture 15"/>
          <p:cNvPicPr>
            <a:picLocks noChangeAspect="1"/>
          </p:cNvPicPr>
          <p:nvPr/>
        </p:nvPicPr>
        <p:blipFill>
          <a:blip r:embed="rId4"/>
          <a:stretch>
            <a:fillRect/>
          </a:stretch>
        </p:blipFill>
        <p:spPr>
          <a:xfrm>
            <a:off x="5846152" y="1632626"/>
            <a:ext cx="3054959" cy="2455692"/>
          </a:xfrm>
          <a:prstGeom prst="rect">
            <a:avLst/>
          </a:prstGeom>
        </p:spPr>
      </p:pic>
      <p:sp>
        <p:nvSpPr>
          <p:cNvPr id="12" name="Rectangle 11"/>
          <p:cNvSpPr/>
          <p:nvPr/>
        </p:nvSpPr>
        <p:spPr>
          <a:xfrm>
            <a:off x="254247" y="4088318"/>
            <a:ext cx="8432553" cy="2554545"/>
          </a:xfrm>
          <a:prstGeom prst="rect">
            <a:avLst/>
          </a:prstGeom>
        </p:spPr>
        <p:txBody>
          <a:bodyPr wrap="square">
            <a:spAutoFit/>
          </a:bodyPr>
          <a:lstStyle/>
          <a:p>
            <a:pPr defTabSz="914400" eaLnBrk="1" hangingPunct="1"/>
            <a:r>
              <a:rPr lang="en-US" altLang="sr-Latn-RS" sz="2000" dirty="0">
                <a:solidFill>
                  <a:srgbClr val="0070C0"/>
                </a:solidFill>
              </a:rPr>
              <a:t>The National Air Quality Monitoring Network was established in the period 2005-2007 and in the first phase had 117 air quality monitoring stations and currently includes:</a:t>
            </a:r>
          </a:p>
          <a:p>
            <a:pPr defTabSz="914400" eaLnBrk="1" hangingPunct="1"/>
            <a:r>
              <a:rPr lang="en-US" altLang="sr-Latn-RS" sz="2000" dirty="0">
                <a:solidFill>
                  <a:srgbClr val="0070C0"/>
                </a:solidFill>
              </a:rPr>
              <a:t>142 </a:t>
            </a:r>
            <a:r>
              <a:rPr lang="en-US" altLang="sr-Latn-RS" sz="2000" dirty="0" smtClean="0">
                <a:solidFill>
                  <a:srgbClr val="0070C0"/>
                </a:solidFill>
              </a:rPr>
              <a:t>air </a:t>
            </a:r>
            <a:r>
              <a:rPr lang="en-US" altLang="sr-Latn-RS" sz="2000" dirty="0">
                <a:solidFill>
                  <a:srgbClr val="0070C0"/>
                </a:solidFill>
              </a:rPr>
              <a:t>quality monitoring stations;</a:t>
            </a:r>
          </a:p>
          <a:p>
            <a:pPr defTabSz="914400" eaLnBrk="1" hangingPunct="1"/>
            <a:r>
              <a:rPr lang="en-US" altLang="sr-Latn-RS" sz="2000" dirty="0">
                <a:solidFill>
                  <a:srgbClr val="0070C0"/>
                </a:solidFill>
              </a:rPr>
              <a:t>41 </a:t>
            </a:r>
            <a:r>
              <a:rPr lang="en-US" altLang="sr-Latn-RS" sz="2000" dirty="0" err="1" smtClean="0">
                <a:solidFill>
                  <a:srgbClr val="0070C0"/>
                </a:solidFill>
              </a:rPr>
              <a:t>laborator</a:t>
            </a:r>
            <a:r>
              <a:rPr lang="hr-HR" altLang="sr-Latn-RS" sz="2000" dirty="0" err="1" smtClean="0">
                <a:solidFill>
                  <a:srgbClr val="0070C0"/>
                </a:solidFill>
              </a:rPr>
              <a:t>ies</a:t>
            </a:r>
            <a:r>
              <a:rPr lang="en-US" altLang="sr-Latn-RS" sz="2000" dirty="0" smtClean="0">
                <a:solidFill>
                  <a:srgbClr val="0070C0"/>
                </a:solidFill>
              </a:rPr>
              <a:t> </a:t>
            </a:r>
            <a:r>
              <a:rPr lang="en-US" altLang="sr-Latn-RS" sz="2000" dirty="0">
                <a:solidFill>
                  <a:srgbClr val="0070C0"/>
                </a:solidFill>
              </a:rPr>
              <a:t>for analysis with the necessary equipment,</a:t>
            </a:r>
          </a:p>
          <a:p>
            <a:pPr defTabSz="914400" eaLnBrk="1" hangingPunct="1"/>
            <a:r>
              <a:rPr lang="en-US" altLang="sr-Latn-RS" sz="2000" dirty="0">
                <a:solidFill>
                  <a:srgbClr val="0070C0"/>
                </a:solidFill>
              </a:rPr>
              <a:t>42 databases for data processing (1 center at the level of each zone and 1 national data center</a:t>
            </a:r>
            <a:r>
              <a:rPr lang="en-US" altLang="sr-Latn-RS" sz="2000" dirty="0" smtClean="0">
                <a:solidFill>
                  <a:srgbClr val="0070C0"/>
                </a:solidFill>
              </a:rPr>
              <a:t>).</a:t>
            </a:r>
            <a:endParaRPr lang="sl-SI" altLang="sr-Latn-RS" sz="2000" dirty="0">
              <a:solidFill>
                <a:srgbClr val="0070C0"/>
              </a:solidFill>
            </a:endParaRPr>
          </a:p>
          <a:p>
            <a:pPr defTabSz="914400" eaLnBrk="1" hangingPunct="1"/>
            <a:endParaRPr lang="sl-SI" altLang="sr-Latn-RS" sz="2000" dirty="0">
              <a:solidFill>
                <a:srgbClr val="0070C0"/>
              </a:solidFill>
            </a:endParaRPr>
          </a:p>
        </p:txBody>
      </p:sp>
      <p:sp>
        <p:nvSpPr>
          <p:cNvPr id="14"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7" name="Group 3"/>
          <p:cNvGrpSpPr>
            <a:grpSpLocks noChangeAspect="1"/>
          </p:cNvGrpSpPr>
          <p:nvPr/>
        </p:nvGrpSpPr>
        <p:grpSpPr bwMode="auto">
          <a:xfrm>
            <a:off x="442354" y="6362429"/>
            <a:ext cx="4500798" cy="411137"/>
            <a:chOff x="14858" y="6031800"/>
            <a:chExt cx="7310482" cy="703818"/>
          </a:xfrm>
        </p:grpSpPr>
        <p:pic>
          <p:nvPicPr>
            <p:cNvPr id="18"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Rectangle 18"/>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012289763"/>
      </p:ext>
    </p:extLst>
  </p:cSld>
  <p:clrMapOvr>
    <a:masterClrMapping/>
  </p:clrMapOvr>
  <p:transition spd="med">
    <p:fade thruBlk="1"/>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EXAMPLES OF STATE NETWORK ORGANIZATION IN OTHER EU COUNTRIES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2166" y="1362234"/>
            <a:ext cx="8930937" cy="461665"/>
          </a:xfrm>
          <a:prstGeom prst="rect">
            <a:avLst/>
          </a:prstGeom>
        </p:spPr>
        <p:txBody>
          <a:bodyPr wrap="square">
            <a:spAutoFit/>
          </a:bodyPr>
          <a:lstStyle/>
          <a:p>
            <a:pPr marL="0" lvl="1">
              <a:spcBef>
                <a:spcPct val="20000"/>
              </a:spcBef>
            </a:pPr>
            <a:r>
              <a:rPr lang="pl-PL" sz="2400" b="1" dirty="0">
                <a:solidFill>
                  <a:srgbClr val="1F497D"/>
                </a:solidFill>
              </a:rPr>
              <a:t>Romania – air quality monitoring system</a:t>
            </a:r>
          </a:p>
        </p:txBody>
      </p:sp>
      <p:sp>
        <p:nvSpPr>
          <p:cNvPr id="15" name="Text Box 4"/>
          <p:cNvSpPr txBox="1">
            <a:spLocks noChangeArrowheads="1"/>
          </p:cNvSpPr>
          <p:nvPr/>
        </p:nvSpPr>
        <p:spPr bwMode="auto">
          <a:xfrm>
            <a:off x="132255" y="1775079"/>
            <a:ext cx="8710135"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eaLnBrk="1" hangingPunct="1"/>
            <a:r>
              <a:rPr lang="en-US" altLang="sr-Latn-RS" sz="2000" dirty="0">
                <a:solidFill>
                  <a:srgbClr val="0070C0"/>
                </a:solidFill>
                <a:latin typeface="+mn-lt"/>
              </a:rPr>
              <a:t>The locations of </a:t>
            </a:r>
            <a:r>
              <a:rPr lang="hr-HR" altLang="sr-Latn-RS" sz="2000" dirty="0" smtClean="0">
                <a:solidFill>
                  <a:srgbClr val="0070C0"/>
                </a:solidFill>
                <a:latin typeface="+mn-lt"/>
              </a:rPr>
              <a:t>monitoring </a:t>
            </a:r>
            <a:r>
              <a:rPr lang="en-US" altLang="sr-Latn-RS" sz="2000" dirty="0" smtClean="0">
                <a:solidFill>
                  <a:srgbClr val="0070C0"/>
                </a:solidFill>
                <a:latin typeface="+mn-lt"/>
              </a:rPr>
              <a:t>station</a:t>
            </a:r>
            <a:r>
              <a:rPr lang="hr-HR" altLang="sr-Latn-RS" sz="2000" dirty="0" smtClean="0">
                <a:solidFill>
                  <a:srgbClr val="0070C0"/>
                </a:solidFill>
                <a:latin typeface="+mn-lt"/>
              </a:rPr>
              <a:t>s</a:t>
            </a:r>
            <a:r>
              <a:rPr lang="en-US" altLang="sr-Latn-RS" sz="2000" dirty="0" smtClean="0">
                <a:solidFill>
                  <a:srgbClr val="0070C0"/>
                </a:solidFill>
                <a:latin typeface="+mn-lt"/>
              </a:rPr>
              <a:t> </a:t>
            </a:r>
            <a:r>
              <a:rPr lang="en-US" altLang="sr-Latn-RS" sz="2000" dirty="0">
                <a:solidFill>
                  <a:srgbClr val="0070C0"/>
                </a:solidFill>
                <a:latin typeface="+mn-lt"/>
              </a:rPr>
              <a:t>comply with the provisions of Directive 2008/50 / EC: there are 24 traffic stations, 57 industrial locations, 37 urban background metering points, 15 suburban background </a:t>
            </a:r>
            <a:r>
              <a:rPr lang="hr-HR" altLang="sr-Latn-RS" sz="2000" dirty="0" err="1" smtClean="0">
                <a:solidFill>
                  <a:srgbClr val="0070C0"/>
                </a:solidFill>
                <a:latin typeface="+mn-lt"/>
              </a:rPr>
              <a:t>metering</a:t>
            </a:r>
            <a:r>
              <a:rPr lang="hr-HR" altLang="sr-Latn-RS" sz="2000" dirty="0" smtClean="0">
                <a:solidFill>
                  <a:srgbClr val="0070C0"/>
                </a:solidFill>
                <a:latin typeface="+mn-lt"/>
              </a:rPr>
              <a:t> </a:t>
            </a:r>
            <a:r>
              <a:rPr lang="hr-HR" altLang="sr-Latn-RS" sz="2000" dirty="0" err="1" smtClean="0">
                <a:solidFill>
                  <a:srgbClr val="0070C0"/>
                </a:solidFill>
                <a:latin typeface="+mn-lt"/>
              </a:rPr>
              <a:t>points</a:t>
            </a:r>
            <a:r>
              <a:rPr lang="en-US" altLang="sr-Latn-RS" sz="2000" dirty="0" smtClean="0">
                <a:solidFill>
                  <a:srgbClr val="0070C0"/>
                </a:solidFill>
                <a:latin typeface="+mn-lt"/>
              </a:rPr>
              <a:t>, </a:t>
            </a:r>
            <a:r>
              <a:rPr lang="en-US" altLang="sr-Latn-RS" sz="2000" dirty="0">
                <a:solidFill>
                  <a:srgbClr val="0070C0"/>
                </a:solidFill>
                <a:latin typeface="+mn-lt"/>
              </a:rPr>
              <a:t>6 regional background locations and 3 EMEP </a:t>
            </a:r>
            <a:r>
              <a:rPr lang="en-US" altLang="sr-Latn-RS" sz="2000" dirty="0" smtClean="0">
                <a:solidFill>
                  <a:srgbClr val="0070C0"/>
                </a:solidFill>
                <a:latin typeface="+mn-lt"/>
              </a:rPr>
              <a:t>locations</a:t>
            </a:r>
            <a:r>
              <a:rPr lang="sl-SI" altLang="sr-Latn-RS" sz="2000" dirty="0" smtClean="0">
                <a:solidFill>
                  <a:srgbClr val="0070C0"/>
                </a:solidFill>
                <a:latin typeface="+mn-lt"/>
              </a:rPr>
              <a:t>.</a:t>
            </a:r>
            <a:endParaRPr lang="sl-SI" altLang="sr-Latn-RS" sz="2000" dirty="0">
              <a:solidFill>
                <a:srgbClr val="0070C0"/>
              </a:solidFill>
              <a:latin typeface="+mn-lt"/>
            </a:endParaRPr>
          </a:p>
          <a:p>
            <a:pPr defTabSz="914400" eaLnBrk="1" hangingPunct="1"/>
            <a:endParaRPr lang="sl-SI" altLang="sr-Latn-RS" sz="2000" dirty="0" smtClean="0">
              <a:solidFill>
                <a:srgbClr val="0070C0"/>
              </a:solidFill>
              <a:latin typeface="+mn-lt"/>
            </a:endParaRPr>
          </a:p>
          <a:p>
            <a:pPr defTabSz="914400" eaLnBrk="1" hangingPunct="1"/>
            <a:r>
              <a:rPr lang="en-US" altLang="sr-Latn-RS" sz="2000" b="1" dirty="0">
                <a:solidFill>
                  <a:srgbClr val="0070C0"/>
                </a:solidFill>
                <a:latin typeface="+mn-lt"/>
              </a:rPr>
              <a:t>The air quality data </a:t>
            </a:r>
            <a:r>
              <a:rPr lang="hr-HR" altLang="sr-Latn-RS" sz="2000" dirty="0" err="1" smtClean="0">
                <a:solidFill>
                  <a:srgbClr val="0070C0"/>
                </a:solidFill>
                <a:latin typeface="+mn-lt"/>
              </a:rPr>
              <a:t>have</a:t>
            </a:r>
            <a:r>
              <a:rPr lang="hr-HR" altLang="sr-Latn-RS" sz="2000" dirty="0" smtClean="0">
                <a:solidFill>
                  <a:srgbClr val="0070C0"/>
                </a:solidFill>
                <a:latin typeface="+mn-lt"/>
              </a:rPr>
              <a:t> </a:t>
            </a:r>
            <a:r>
              <a:rPr lang="hr-HR" altLang="sr-Latn-RS" sz="2000" dirty="0" err="1" smtClean="0">
                <a:solidFill>
                  <a:srgbClr val="0070C0"/>
                </a:solidFill>
                <a:latin typeface="+mn-lt"/>
              </a:rPr>
              <a:t>been</a:t>
            </a:r>
            <a:r>
              <a:rPr lang="hr-HR" altLang="sr-Latn-RS" sz="2000" dirty="0" smtClean="0">
                <a:solidFill>
                  <a:srgbClr val="0070C0"/>
                </a:solidFill>
                <a:latin typeface="+mn-lt"/>
              </a:rPr>
              <a:t> </a:t>
            </a:r>
            <a:r>
              <a:rPr lang="en-US" altLang="sr-Latn-RS" sz="2000" dirty="0" smtClean="0">
                <a:solidFill>
                  <a:srgbClr val="0070C0"/>
                </a:solidFill>
                <a:latin typeface="+mn-lt"/>
              </a:rPr>
              <a:t>obtained </a:t>
            </a:r>
            <a:r>
              <a:rPr lang="en-US" altLang="sr-Latn-RS" sz="2000" dirty="0">
                <a:solidFill>
                  <a:srgbClr val="0070C0"/>
                </a:solidFill>
                <a:latin typeface="+mn-lt"/>
              </a:rPr>
              <a:t>from all </a:t>
            </a:r>
            <a:r>
              <a:rPr lang="hr-HR" altLang="sr-Latn-RS" sz="2000" dirty="0" smtClean="0">
                <a:solidFill>
                  <a:srgbClr val="0070C0"/>
                </a:solidFill>
                <a:latin typeface="+mn-lt"/>
              </a:rPr>
              <a:t>monitoring</a:t>
            </a:r>
            <a:r>
              <a:rPr lang="en-US" altLang="sr-Latn-RS" sz="2000" dirty="0" smtClean="0">
                <a:solidFill>
                  <a:srgbClr val="0070C0"/>
                </a:solidFill>
                <a:latin typeface="+mn-lt"/>
              </a:rPr>
              <a:t> </a:t>
            </a:r>
            <a:r>
              <a:rPr lang="en-US" altLang="sr-Latn-RS" sz="2000" dirty="0">
                <a:solidFill>
                  <a:srgbClr val="0070C0"/>
                </a:solidFill>
                <a:latin typeface="+mn-lt"/>
              </a:rPr>
              <a:t>stations </a:t>
            </a:r>
            <a:r>
              <a:rPr lang="hr-HR" altLang="sr-Latn-RS" sz="2000" dirty="0" err="1" smtClean="0">
                <a:solidFill>
                  <a:srgbClr val="0070C0"/>
                </a:solidFill>
                <a:latin typeface="+mn-lt"/>
              </a:rPr>
              <a:t>and</a:t>
            </a:r>
            <a:r>
              <a:rPr lang="hr-HR" altLang="sr-Latn-RS" sz="2000" dirty="0" smtClean="0">
                <a:solidFill>
                  <a:srgbClr val="0070C0"/>
                </a:solidFill>
                <a:latin typeface="+mn-lt"/>
              </a:rPr>
              <a:t> are</a:t>
            </a:r>
            <a:r>
              <a:rPr lang="en-US" altLang="sr-Latn-RS" sz="2000" dirty="0" smtClean="0">
                <a:solidFill>
                  <a:srgbClr val="0070C0"/>
                </a:solidFill>
                <a:latin typeface="+mn-lt"/>
              </a:rPr>
              <a:t> </a:t>
            </a:r>
            <a:r>
              <a:rPr lang="en-US" altLang="sr-Latn-RS" sz="2000" dirty="0">
                <a:solidFill>
                  <a:srgbClr val="0070C0"/>
                </a:solidFill>
                <a:latin typeface="+mn-lt"/>
              </a:rPr>
              <a:t>sent </a:t>
            </a:r>
            <a:r>
              <a:rPr lang="en-US" altLang="sr-Latn-RS" sz="2000" b="1" dirty="0">
                <a:solidFill>
                  <a:srgbClr val="0070C0"/>
                </a:solidFill>
                <a:latin typeface="+mn-lt"/>
              </a:rPr>
              <a:t>to local centers and </a:t>
            </a:r>
            <a:r>
              <a:rPr lang="en-US" altLang="sr-Latn-RS" sz="2000" b="1" dirty="0" smtClean="0">
                <a:solidFill>
                  <a:srgbClr val="0070C0"/>
                </a:solidFill>
                <a:latin typeface="+mn-lt"/>
              </a:rPr>
              <a:t>also to </a:t>
            </a:r>
            <a:r>
              <a:rPr lang="en-US" altLang="sr-Latn-RS" sz="2000" b="1" dirty="0">
                <a:solidFill>
                  <a:srgbClr val="0070C0"/>
                </a:solidFill>
                <a:latin typeface="+mn-lt"/>
              </a:rPr>
              <a:t>public panels</a:t>
            </a:r>
            <a:r>
              <a:rPr lang="en-US" altLang="sr-Latn-RS" sz="2000" dirty="0">
                <a:solidFill>
                  <a:srgbClr val="0070C0"/>
                </a:solidFill>
                <a:latin typeface="+mn-lt"/>
              </a:rPr>
              <a:t>. At the national level there are 107 public information boards on air quality, </a:t>
            </a:r>
            <a:r>
              <a:rPr lang="en-US" altLang="sr-Latn-RS" sz="2000" dirty="0" smtClean="0">
                <a:solidFill>
                  <a:srgbClr val="0070C0"/>
                </a:solidFill>
                <a:latin typeface="+mn-lt"/>
              </a:rPr>
              <a:t>namely</a:t>
            </a:r>
            <a:r>
              <a:rPr lang="sl-SI" altLang="sr-Latn-RS" sz="2000" dirty="0" smtClean="0">
                <a:solidFill>
                  <a:srgbClr val="0070C0"/>
                </a:solidFill>
                <a:latin typeface="+mn-lt"/>
              </a:rPr>
              <a:t>:</a:t>
            </a:r>
            <a:endParaRPr lang="sl-SI" altLang="sr-Latn-RS" sz="2000" dirty="0">
              <a:solidFill>
                <a:srgbClr val="0070C0"/>
              </a:solidFill>
              <a:latin typeface="+mn-lt"/>
            </a:endParaRPr>
          </a:p>
          <a:p>
            <a:pPr defTabSz="914400" eaLnBrk="1" hangingPunct="1"/>
            <a:r>
              <a:rPr lang="en-US" altLang="sr-Latn-RS" sz="2000" b="1" dirty="0">
                <a:solidFill>
                  <a:srgbClr val="0070C0"/>
                </a:solidFill>
                <a:latin typeface="+mn-lt"/>
              </a:rPr>
              <a:t>48 outdoor panels </a:t>
            </a:r>
            <a:r>
              <a:rPr lang="en-US" altLang="sr-Latn-RS" sz="2000" dirty="0">
                <a:solidFill>
                  <a:srgbClr val="0070C0"/>
                </a:solidFill>
                <a:latin typeface="+mn-lt"/>
              </a:rPr>
              <a:t>located in highly populated areas in cities or pedestrian zones;</a:t>
            </a:r>
          </a:p>
          <a:p>
            <a:pPr defTabSz="914400" eaLnBrk="1" hangingPunct="1"/>
            <a:r>
              <a:rPr lang="en-US" altLang="sr-Latn-RS" sz="2000" b="1" dirty="0">
                <a:solidFill>
                  <a:srgbClr val="0070C0"/>
                </a:solidFill>
                <a:latin typeface="+mn-lt"/>
              </a:rPr>
              <a:t>59 </a:t>
            </a:r>
            <a:r>
              <a:rPr lang="en-US" altLang="sr-Latn-RS" sz="2000" b="1" dirty="0" err="1" smtClean="0">
                <a:solidFill>
                  <a:srgbClr val="0070C0"/>
                </a:solidFill>
                <a:latin typeface="+mn-lt"/>
              </a:rPr>
              <a:t>i</a:t>
            </a:r>
            <a:r>
              <a:rPr lang="hr-HR" altLang="sr-Latn-RS" sz="2000" b="1" dirty="0" err="1" smtClean="0">
                <a:solidFill>
                  <a:srgbClr val="0070C0"/>
                </a:solidFill>
                <a:latin typeface="+mn-lt"/>
              </a:rPr>
              <a:t>ndoor</a:t>
            </a:r>
            <a:r>
              <a:rPr lang="hr-HR" altLang="sr-Latn-RS" sz="2000" b="1" dirty="0" smtClean="0">
                <a:solidFill>
                  <a:srgbClr val="0070C0"/>
                </a:solidFill>
                <a:latin typeface="+mn-lt"/>
              </a:rPr>
              <a:t> </a:t>
            </a:r>
            <a:r>
              <a:rPr lang="hr-HR" altLang="sr-Latn-RS" sz="2000" b="1" dirty="0" err="1" smtClean="0">
                <a:solidFill>
                  <a:srgbClr val="0070C0"/>
                </a:solidFill>
                <a:latin typeface="+mn-lt"/>
              </a:rPr>
              <a:t>panels</a:t>
            </a:r>
            <a:r>
              <a:rPr lang="en-US" altLang="sr-Latn-RS" sz="2000" b="1" dirty="0" smtClean="0">
                <a:solidFill>
                  <a:srgbClr val="0070C0"/>
                </a:solidFill>
                <a:latin typeface="+mn-lt"/>
              </a:rPr>
              <a:t> </a:t>
            </a:r>
            <a:r>
              <a:rPr lang="en-US" altLang="sr-Latn-RS" sz="2000" dirty="0">
                <a:solidFill>
                  <a:srgbClr val="0070C0"/>
                </a:solidFill>
                <a:latin typeface="+mn-lt"/>
              </a:rPr>
              <a:t>in</a:t>
            </a:r>
            <a:r>
              <a:rPr lang="en-US" altLang="sr-Latn-RS" sz="2000" b="1" dirty="0">
                <a:solidFill>
                  <a:srgbClr val="0070C0"/>
                </a:solidFill>
                <a:latin typeface="+mn-lt"/>
              </a:rPr>
              <a:t> </a:t>
            </a:r>
            <a:r>
              <a:rPr lang="en-US" altLang="sr-Latn-RS" sz="2000" dirty="0">
                <a:solidFill>
                  <a:srgbClr val="0070C0"/>
                </a:solidFill>
                <a:latin typeface="+mn-lt"/>
              </a:rPr>
              <a:t>the buildings </a:t>
            </a:r>
            <a:r>
              <a:rPr lang="en-US" altLang="sr-Latn-RS" sz="2000" dirty="0" smtClean="0">
                <a:solidFill>
                  <a:srgbClr val="0070C0"/>
                </a:solidFill>
                <a:latin typeface="+mn-lt"/>
              </a:rPr>
              <a:t>of </a:t>
            </a:r>
            <a:r>
              <a:rPr lang="en-US" altLang="sr-Latn-RS" sz="2000" dirty="0">
                <a:solidFill>
                  <a:srgbClr val="0070C0"/>
                </a:solidFill>
                <a:latin typeface="+mn-lt"/>
              </a:rPr>
              <a:t>public administration </a:t>
            </a:r>
            <a:r>
              <a:rPr lang="en-US" altLang="sr-Latn-RS" sz="2000" dirty="0" smtClean="0">
                <a:solidFill>
                  <a:srgbClr val="0070C0"/>
                </a:solidFill>
                <a:latin typeface="+mn-lt"/>
              </a:rPr>
              <a:t>office</a:t>
            </a:r>
            <a:r>
              <a:rPr lang="hr-HR" altLang="sr-Latn-RS" sz="2000" dirty="0" smtClean="0">
                <a:solidFill>
                  <a:srgbClr val="0070C0"/>
                </a:solidFill>
                <a:latin typeface="+mn-lt"/>
              </a:rPr>
              <a:t>s</a:t>
            </a:r>
            <a:r>
              <a:rPr lang="en-US" altLang="sr-Latn-RS" sz="2000" dirty="0" smtClean="0">
                <a:solidFill>
                  <a:srgbClr val="0070C0"/>
                </a:solidFill>
                <a:latin typeface="+mn-lt"/>
              </a:rPr>
              <a:t> </a:t>
            </a:r>
            <a:r>
              <a:rPr lang="en-US" altLang="sr-Latn-RS" sz="2000" dirty="0">
                <a:solidFill>
                  <a:srgbClr val="0070C0"/>
                </a:solidFill>
                <a:latin typeface="+mn-lt"/>
              </a:rPr>
              <a:t>(city halls, environmental agencies, etc.).</a:t>
            </a:r>
            <a:endParaRPr lang="sl-SI" altLang="sr-Latn-RS" sz="2000" dirty="0" smtClean="0">
              <a:solidFill>
                <a:srgbClr val="0070C0"/>
              </a:solidFill>
              <a:latin typeface="+mn-lt"/>
            </a:endParaRPr>
          </a:p>
          <a:p>
            <a:pPr defTabSz="914400" eaLnBrk="1" hangingPunct="1"/>
            <a:r>
              <a:rPr lang="sl-SI" altLang="sr-Latn-RS" sz="2000" dirty="0" smtClean="0">
                <a:solidFill>
                  <a:srgbClr val="0070C0"/>
                </a:solidFill>
                <a:latin typeface="+mn-lt"/>
              </a:rPr>
              <a:t>Data on air quality on national level can also be accessed on following website:</a:t>
            </a:r>
            <a:endParaRPr lang="sl-SI" altLang="sr-Latn-RS" sz="2000" dirty="0">
              <a:solidFill>
                <a:srgbClr val="0070C0"/>
              </a:solidFill>
              <a:latin typeface="+mn-lt"/>
            </a:endParaRPr>
          </a:p>
          <a:p>
            <a:pPr defTabSz="914400" eaLnBrk="1" hangingPunct="1"/>
            <a:r>
              <a:rPr lang="sl-SI" altLang="sr-Latn-RS" sz="2000" dirty="0" smtClean="0">
                <a:solidFill>
                  <a:srgbClr val="0070C0"/>
                </a:solidFill>
                <a:latin typeface="+mn-lt"/>
                <a:hlinkClick r:id="rId4"/>
              </a:rPr>
              <a:t>www.calitateaer.ro</a:t>
            </a:r>
            <a:endParaRPr lang="sl-SI" altLang="sr-Latn-RS" sz="2000" dirty="0" smtClean="0">
              <a:solidFill>
                <a:srgbClr val="0070C0"/>
              </a:solidFill>
              <a:latin typeface="+mn-lt"/>
            </a:endParaRPr>
          </a:p>
          <a:p>
            <a:pPr defTabSz="914400" eaLnBrk="1" hangingPunct="1"/>
            <a:endParaRPr lang="sl-SI" altLang="sr-Latn-RS" sz="2000" dirty="0">
              <a:solidFill>
                <a:srgbClr val="0070C0"/>
              </a:solidFill>
              <a:latin typeface="+mn-lt"/>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091106809"/>
      </p:ext>
    </p:extLst>
  </p:cSld>
  <p:clrMapOvr>
    <a:masterClrMapping/>
  </p:clrMapOvr>
  <p:transition spd="med">
    <p:fade thruBlk="1"/>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a:t>
            </a:r>
            <a:r>
              <a:rPr lang="hr-HR" sz="2800" b="1" dirty="0">
                <a:solidFill>
                  <a:schemeClr val="tx2"/>
                </a:solidFill>
                <a:effectLst>
                  <a:glow>
                    <a:srgbClr val="7F7F7F">
                      <a:alpha val="35000"/>
                    </a:srgbClr>
                  </a:glow>
                </a:effectLst>
              </a:rPr>
              <a:t>10.4 </a:t>
            </a:r>
            <a:r>
              <a:rPr lang="en-US" sz="2800" b="1" dirty="0">
                <a:solidFill>
                  <a:schemeClr val="tx2"/>
                </a:solidFill>
                <a:effectLst>
                  <a:glow>
                    <a:srgbClr val="7F7F7F">
                      <a:alpha val="35000"/>
                    </a:srgbClr>
                  </a:glow>
                </a:effectLst>
              </a:rPr>
              <a:t>EXAMPLES OF STATE NETWORK ORGANIZATION IN OTHER EU COUNTRIES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92166" y="1362234"/>
            <a:ext cx="8930937" cy="461665"/>
          </a:xfrm>
          <a:prstGeom prst="rect">
            <a:avLst/>
          </a:prstGeom>
        </p:spPr>
        <p:txBody>
          <a:bodyPr wrap="square">
            <a:spAutoFit/>
          </a:bodyPr>
          <a:lstStyle/>
          <a:p>
            <a:pPr marL="0" lvl="1">
              <a:spcBef>
                <a:spcPct val="20000"/>
              </a:spcBef>
            </a:pPr>
            <a:r>
              <a:rPr lang="pl-PL" sz="2400" b="1" dirty="0">
                <a:solidFill>
                  <a:srgbClr val="1F497D"/>
                </a:solidFill>
              </a:rPr>
              <a:t>Romania – air quality monitoring system</a:t>
            </a:r>
          </a:p>
        </p:txBody>
      </p:sp>
      <p:sp>
        <p:nvSpPr>
          <p:cNvPr id="15" name="Text Box 4"/>
          <p:cNvSpPr txBox="1">
            <a:spLocks noChangeArrowheads="1"/>
          </p:cNvSpPr>
          <p:nvPr/>
        </p:nvSpPr>
        <p:spPr bwMode="auto">
          <a:xfrm>
            <a:off x="132255" y="1775079"/>
            <a:ext cx="9011745"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14400" eaLnBrk="1" hangingPunct="1"/>
            <a:r>
              <a:rPr lang="en-US" altLang="sr-Latn-RS" sz="2000" b="1" dirty="0">
                <a:solidFill>
                  <a:srgbClr val="0070C0"/>
                </a:solidFill>
                <a:latin typeface="+mn-lt"/>
              </a:rPr>
              <a:t>Responsibilities of the Government </a:t>
            </a:r>
            <a:r>
              <a:rPr lang="hr-HR" altLang="sr-Latn-RS" sz="2000" b="1" dirty="0" err="1" smtClean="0">
                <a:solidFill>
                  <a:srgbClr val="0070C0"/>
                </a:solidFill>
                <a:latin typeface="+mn-lt"/>
              </a:rPr>
              <a:t>toward</a:t>
            </a:r>
            <a:r>
              <a:rPr lang="hr-HR" altLang="sr-Latn-RS" sz="2000" b="1" dirty="0" smtClean="0">
                <a:solidFill>
                  <a:srgbClr val="0070C0"/>
                </a:solidFill>
                <a:latin typeface="+mn-lt"/>
              </a:rPr>
              <a:t> </a:t>
            </a:r>
            <a:r>
              <a:rPr lang="en-US" altLang="sr-Latn-RS" sz="2000" b="1" dirty="0" smtClean="0">
                <a:solidFill>
                  <a:srgbClr val="0070C0"/>
                </a:solidFill>
                <a:latin typeface="+mn-lt"/>
              </a:rPr>
              <a:t>the </a:t>
            </a:r>
            <a:r>
              <a:rPr lang="en-US" altLang="sr-Latn-RS" sz="2000" b="1" dirty="0">
                <a:solidFill>
                  <a:srgbClr val="0070C0"/>
                </a:solidFill>
                <a:latin typeface="+mn-lt"/>
              </a:rPr>
              <a:t>National Air Quality Monitoring </a:t>
            </a:r>
            <a:r>
              <a:rPr lang="en-US" altLang="sr-Latn-RS" sz="2000" b="1" dirty="0" smtClean="0">
                <a:solidFill>
                  <a:srgbClr val="0070C0"/>
                </a:solidFill>
                <a:latin typeface="+mn-lt"/>
              </a:rPr>
              <a:t>Network</a:t>
            </a:r>
            <a:r>
              <a:rPr lang="sl-SI" altLang="sr-Latn-RS" sz="2000" b="1" dirty="0" smtClean="0">
                <a:solidFill>
                  <a:srgbClr val="0070C0"/>
                </a:solidFill>
                <a:latin typeface="+mn-lt"/>
              </a:rPr>
              <a:t>:</a:t>
            </a:r>
          </a:p>
          <a:p>
            <a:pPr defTabSz="914400" eaLnBrk="1" hangingPunct="1"/>
            <a:endParaRPr lang="sl-SI" altLang="sr-Latn-RS" sz="2000" b="1" dirty="0" smtClean="0">
              <a:solidFill>
                <a:srgbClr val="0070C0"/>
              </a:solidFill>
              <a:latin typeface="+mn-lt"/>
            </a:endParaRPr>
          </a:p>
          <a:p>
            <a:pPr defTabSz="914400" eaLnBrk="1" hangingPunct="1"/>
            <a:r>
              <a:rPr lang="en-US" altLang="sr-Latn-RS" sz="2000" b="1" dirty="0">
                <a:solidFill>
                  <a:srgbClr val="0070C0"/>
                </a:solidFill>
                <a:latin typeface="+mn-lt"/>
              </a:rPr>
              <a:t>Local environmental agencies - </a:t>
            </a:r>
            <a:r>
              <a:rPr lang="en-US" altLang="sr-Latn-RS" sz="2000" dirty="0">
                <a:solidFill>
                  <a:srgbClr val="0070C0"/>
                </a:solidFill>
                <a:latin typeface="+mn-lt"/>
              </a:rPr>
              <a:t>manage local air quality monitoring networks (at county level): measurement, </a:t>
            </a:r>
            <a:r>
              <a:rPr lang="en-US" altLang="sr-Latn-RS" sz="2000" dirty="0" smtClean="0">
                <a:solidFill>
                  <a:srgbClr val="0070C0"/>
                </a:solidFill>
                <a:latin typeface="+mn-lt"/>
              </a:rPr>
              <a:t>data</a:t>
            </a:r>
            <a:r>
              <a:rPr lang="hr-HR" altLang="sr-Latn-RS" sz="2000" dirty="0" smtClean="0">
                <a:solidFill>
                  <a:srgbClr val="0070C0"/>
                </a:solidFill>
                <a:latin typeface="+mn-lt"/>
              </a:rPr>
              <a:t> </a:t>
            </a:r>
            <a:r>
              <a:rPr lang="en-US" altLang="sr-Latn-RS" sz="2000" dirty="0" smtClean="0">
                <a:solidFill>
                  <a:srgbClr val="0070C0"/>
                </a:solidFill>
                <a:latin typeface="+mn-lt"/>
              </a:rPr>
              <a:t>validation </a:t>
            </a:r>
            <a:r>
              <a:rPr lang="en-US" altLang="sr-Latn-RS" sz="2000" dirty="0">
                <a:solidFill>
                  <a:srgbClr val="0070C0"/>
                </a:solidFill>
                <a:latin typeface="+mn-lt"/>
              </a:rPr>
              <a:t>, local air quality assessment, reporting to the National Environmental Agency, public </a:t>
            </a:r>
            <a:r>
              <a:rPr lang="hr-HR" altLang="sr-Latn-RS" sz="2000" dirty="0" err="1" smtClean="0">
                <a:solidFill>
                  <a:srgbClr val="0070C0"/>
                </a:solidFill>
                <a:latin typeface="+mn-lt"/>
              </a:rPr>
              <a:t>informing</a:t>
            </a:r>
            <a:r>
              <a:rPr lang="hr-HR" altLang="sr-Latn-RS" sz="2000" dirty="0" smtClean="0">
                <a:solidFill>
                  <a:srgbClr val="0070C0"/>
                </a:solidFill>
                <a:latin typeface="+mn-lt"/>
              </a:rPr>
              <a:t>;</a:t>
            </a:r>
          </a:p>
          <a:p>
            <a:pPr defTabSz="914400" eaLnBrk="1" hangingPunct="1"/>
            <a:endParaRPr lang="hr-HR" altLang="sr-Latn-RS" sz="2000" dirty="0">
              <a:solidFill>
                <a:srgbClr val="0070C0"/>
              </a:solidFill>
              <a:latin typeface="+mn-lt"/>
            </a:endParaRPr>
          </a:p>
          <a:p>
            <a:pPr defTabSz="914400" eaLnBrk="1" hangingPunct="1"/>
            <a:r>
              <a:rPr lang="en-US" altLang="sr-Latn-RS" sz="2000" b="1" dirty="0" smtClean="0">
                <a:solidFill>
                  <a:srgbClr val="0070C0"/>
                </a:solidFill>
                <a:latin typeface="+mn-lt"/>
              </a:rPr>
              <a:t>National </a:t>
            </a:r>
            <a:r>
              <a:rPr lang="en-US" altLang="sr-Latn-RS" sz="2000" b="1" dirty="0">
                <a:solidFill>
                  <a:srgbClr val="0070C0"/>
                </a:solidFill>
                <a:latin typeface="+mn-lt"/>
              </a:rPr>
              <a:t>Agency for Environmental Protection </a:t>
            </a:r>
            <a:r>
              <a:rPr lang="en-US" altLang="sr-Latn-RS" sz="2000" dirty="0">
                <a:solidFill>
                  <a:srgbClr val="0070C0"/>
                </a:solidFill>
                <a:latin typeface="+mn-lt"/>
              </a:rPr>
              <a:t>is responsible for:</a:t>
            </a:r>
          </a:p>
          <a:p>
            <a:pPr defTabSz="914400" eaLnBrk="1" hangingPunct="1"/>
            <a:r>
              <a:rPr lang="en-US" altLang="sr-Latn-RS" sz="2000" dirty="0">
                <a:solidFill>
                  <a:srgbClr val="0070C0"/>
                </a:solidFill>
                <a:latin typeface="+mn-lt"/>
              </a:rPr>
              <a:t>database, data certification, air quality assessment at the national level, reports </a:t>
            </a:r>
            <a:r>
              <a:rPr lang="hr-HR" altLang="sr-Latn-RS" sz="2000" dirty="0" smtClean="0">
                <a:solidFill>
                  <a:srgbClr val="0070C0"/>
                </a:solidFill>
                <a:latin typeface="+mn-lt"/>
              </a:rPr>
              <a:t>to </a:t>
            </a:r>
            <a:r>
              <a:rPr lang="en-US" altLang="sr-Latn-RS" sz="2000" dirty="0" smtClean="0">
                <a:solidFill>
                  <a:srgbClr val="0070C0"/>
                </a:solidFill>
                <a:latin typeface="+mn-lt"/>
              </a:rPr>
              <a:t>the </a:t>
            </a:r>
            <a:r>
              <a:rPr lang="en-US" altLang="sr-Latn-RS" sz="2000" dirty="0">
                <a:solidFill>
                  <a:srgbClr val="0070C0"/>
                </a:solidFill>
                <a:latin typeface="+mn-lt"/>
              </a:rPr>
              <a:t>Ministry of Environmental Protection and </a:t>
            </a:r>
            <a:r>
              <a:rPr lang="en-US" altLang="sr-Latn-RS" sz="2000" dirty="0" smtClean="0">
                <a:solidFill>
                  <a:srgbClr val="0070C0"/>
                </a:solidFill>
                <a:latin typeface="+mn-lt"/>
              </a:rPr>
              <a:t>Forest</a:t>
            </a:r>
            <a:r>
              <a:rPr lang="hr-HR" altLang="sr-Latn-RS" sz="2000" dirty="0" smtClean="0">
                <a:solidFill>
                  <a:srgbClr val="0070C0"/>
                </a:solidFill>
                <a:latin typeface="+mn-lt"/>
              </a:rPr>
              <a:t>s</a:t>
            </a:r>
            <a:r>
              <a:rPr lang="sl-SI" altLang="sr-Latn-RS" sz="2000" dirty="0" smtClean="0">
                <a:solidFill>
                  <a:srgbClr val="0070C0"/>
                </a:solidFill>
                <a:latin typeface="+mn-lt"/>
              </a:rPr>
              <a:t>;</a:t>
            </a:r>
          </a:p>
          <a:p>
            <a:pPr defTabSz="914400" eaLnBrk="1" hangingPunct="1"/>
            <a:r>
              <a:rPr lang="en-US" altLang="sr-Latn-RS" sz="2000" b="1" dirty="0">
                <a:solidFill>
                  <a:srgbClr val="0070C0"/>
                </a:solidFill>
                <a:latin typeface="+mn-lt"/>
              </a:rPr>
              <a:t>The Ministry of Environmental Protection and </a:t>
            </a:r>
            <a:r>
              <a:rPr lang="en-US" altLang="sr-Latn-RS" sz="2000" b="1" dirty="0" err="1" smtClean="0">
                <a:solidFill>
                  <a:srgbClr val="0070C0"/>
                </a:solidFill>
                <a:latin typeface="+mn-lt"/>
              </a:rPr>
              <a:t>Fores</a:t>
            </a:r>
            <a:r>
              <a:rPr lang="hr-HR" altLang="sr-Latn-RS" sz="2000" b="1" dirty="0" err="1" smtClean="0">
                <a:solidFill>
                  <a:srgbClr val="0070C0"/>
                </a:solidFill>
                <a:latin typeface="+mn-lt"/>
              </a:rPr>
              <a:t>ts</a:t>
            </a:r>
            <a:r>
              <a:rPr lang="en-US" altLang="sr-Latn-RS" sz="2000" b="1" dirty="0" smtClean="0">
                <a:solidFill>
                  <a:srgbClr val="0070C0"/>
                </a:solidFill>
                <a:latin typeface="+mn-lt"/>
              </a:rPr>
              <a:t> </a:t>
            </a:r>
            <a:r>
              <a:rPr lang="en-US" altLang="sr-Latn-RS" sz="2000" dirty="0">
                <a:solidFill>
                  <a:srgbClr val="0070C0"/>
                </a:solidFill>
                <a:latin typeface="+mn-lt"/>
              </a:rPr>
              <a:t>reports to European and international institutions according to international obligations.</a:t>
            </a:r>
            <a:endParaRPr lang="sl-SI" altLang="sr-Latn-RS" sz="2000" dirty="0" smtClean="0">
              <a:solidFill>
                <a:srgbClr val="0070C0"/>
              </a:solidFill>
              <a:latin typeface="+mn-lt"/>
            </a:endParaRPr>
          </a:p>
          <a:p>
            <a:pPr defTabSz="914400" eaLnBrk="1" hangingPunct="1"/>
            <a:endParaRPr lang="sl-SI" altLang="sr-Latn-RS" sz="2000" dirty="0">
              <a:solidFill>
                <a:srgbClr val="0070C0"/>
              </a:solidFill>
              <a:latin typeface="+mn-lt"/>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962849554"/>
      </p:ext>
    </p:extLst>
  </p:cSld>
  <p:clrMapOvr>
    <a:masterClrMapping/>
  </p:clrMapOvr>
  <p:transition spd="med">
    <p:fade thruBlk="1"/>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a:t>
            </a:r>
            <a:r>
              <a:rPr lang="hr-HR" sz="2800" b="1" dirty="0">
                <a:solidFill>
                  <a:schemeClr val="tx2"/>
                </a:solidFill>
                <a:effectLst>
                  <a:glow>
                    <a:srgbClr val="7F7F7F">
                      <a:alpha val="35000"/>
                    </a:srgbClr>
                  </a:glow>
                </a:effectLst>
              </a:rPr>
              <a:t>RMCEI - </a:t>
            </a:r>
            <a:r>
              <a:rPr lang="hr-HR" sz="2800" b="1" dirty="0" err="1" smtClean="0">
                <a:solidFill>
                  <a:schemeClr val="tx2"/>
                </a:solidFill>
                <a:effectLst>
                  <a:glow>
                    <a:srgbClr val="7F7F7F">
                      <a:alpha val="35000"/>
                    </a:srgbClr>
                  </a:glow>
                </a:effectLst>
              </a:rPr>
              <a:t>definitions</a:t>
            </a:r>
            <a:r>
              <a:rPr lang="hr-HR" sz="2800" b="1" dirty="0" smtClean="0">
                <a:solidFill>
                  <a:schemeClr val="tx2"/>
                </a:solidFill>
                <a:effectLst>
                  <a:glow>
                    <a:srgbClr val="7F7F7F">
                      <a:alpha val="35000"/>
                    </a:srgbClr>
                  </a:glow>
                </a:effectLst>
              </a:rPr>
              <a:t> </a:t>
            </a: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hr-HR" sz="2400" b="1" dirty="0" err="1" smtClean="0">
                <a:solidFill>
                  <a:schemeClr val="tx2"/>
                </a:solidFill>
              </a:rPr>
              <a:t>Inspecting</a:t>
            </a:r>
            <a:r>
              <a:rPr lang="hr-HR" sz="2400" b="1" dirty="0" smtClean="0">
                <a:solidFill>
                  <a:schemeClr val="tx2"/>
                </a:solidFill>
              </a:rPr>
              <a:t> </a:t>
            </a:r>
            <a:r>
              <a:rPr lang="hr-HR" sz="2400" b="1" dirty="0" err="1" smtClean="0">
                <a:solidFill>
                  <a:schemeClr val="tx2"/>
                </a:solidFill>
              </a:rPr>
              <a:t>whom</a:t>
            </a:r>
            <a:r>
              <a:rPr lang="hr-HR" sz="2400" b="1" dirty="0" smtClean="0">
                <a:solidFill>
                  <a:schemeClr val="tx2"/>
                </a:solidFill>
              </a:rPr>
              <a:t>?</a:t>
            </a:r>
            <a:endParaRPr lang="hr-HR" sz="2400" b="1" dirty="0">
              <a:solidFill>
                <a:schemeClr val="tx2"/>
              </a:solidFill>
            </a:endParaRPr>
          </a:p>
          <a:p>
            <a:pPr lvl="1">
              <a:spcBef>
                <a:spcPct val="20000"/>
              </a:spcBef>
            </a:pPr>
            <a:r>
              <a:rPr lang="en-US" sz="2000" dirty="0">
                <a:solidFill>
                  <a:srgbClr val="0070C0"/>
                </a:solidFill>
              </a:rPr>
              <a:t>All those who have emissions to the environment (water, air, soil) and who </a:t>
            </a:r>
            <a:r>
              <a:rPr lang="hr-HR" sz="2000" dirty="0" err="1" smtClean="0">
                <a:solidFill>
                  <a:srgbClr val="0070C0"/>
                </a:solidFill>
              </a:rPr>
              <a:t>need</a:t>
            </a:r>
            <a:r>
              <a:rPr lang="hr-HR" sz="2000" dirty="0" smtClean="0">
                <a:solidFill>
                  <a:srgbClr val="0070C0"/>
                </a:solidFill>
              </a:rPr>
              <a:t> a licence for</a:t>
            </a:r>
            <a:r>
              <a:rPr lang="en-US" sz="2000" dirty="0" smtClean="0">
                <a:solidFill>
                  <a:srgbClr val="0070C0"/>
                </a:solidFill>
              </a:rPr>
              <a:t> </a:t>
            </a:r>
            <a:r>
              <a:rPr lang="en-US" sz="2000" dirty="0">
                <a:solidFill>
                  <a:srgbClr val="0070C0"/>
                </a:solidFill>
              </a:rPr>
              <a:t>their </a:t>
            </a:r>
            <a:r>
              <a:rPr lang="en-US" sz="2000" dirty="0" smtClean="0">
                <a:solidFill>
                  <a:srgbClr val="0070C0"/>
                </a:solidFill>
              </a:rPr>
              <a:t>work</a:t>
            </a:r>
            <a:r>
              <a:rPr lang="hr-HR" sz="2000" dirty="0" smtClean="0">
                <a:solidFill>
                  <a:srgbClr val="0070C0"/>
                </a:solidFill>
              </a:rPr>
              <a:t> </a:t>
            </a:r>
            <a:r>
              <a:rPr lang="hr-HR" sz="2000" dirty="0" err="1" smtClean="0">
                <a:solidFill>
                  <a:srgbClr val="0070C0"/>
                </a:solidFill>
              </a:rPr>
              <a:t>according</a:t>
            </a:r>
            <a:r>
              <a:rPr lang="en-US" sz="2000" dirty="0" smtClean="0">
                <a:solidFill>
                  <a:srgbClr val="0070C0"/>
                </a:solidFill>
              </a:rPr>
              <a:t> </a:t>
            </a:r>
            <a:r>
              <a:rPr lang="en-US" sz="2000" dirty="0">
                <a:solidFill>
                  <a:srgbClr val="0070C0"/>
                </a:solidFill>
              </a:rPr>
              <a:t>to EU regulations - we call them "CONTROLLED INSTALLATIONS" - controlled installations</a:t>
            </a:r>
            <a:endParaRPr lang="hr-HR" sz="2000" dirty="0" smtClean="0">
              <a:solidFill>
                <a:srgbClr val="0070C0"/>
              </a:solidFill>
            </a:endParaRPr>
          </a:p>
          <a:p>
            <a:pPr marL="342900" lvl="1" indent="-342900">
              <a:spcBef>
                <a:spcPct val="20000"/>
              </a:spcBef>
              <a:buFont typeface="Arial" charset="0"/>
              <a:buChar char="•"/>
            </a:pPr>
            <a:endParaRPr lang="hr-HR" sz="2400" b="1" dirty="0" smtClean="0">
              <a:solidFill>
                <a:schemeClr val="tx2"/>
              </a:solidFill>
            </a:endParaRPr>
          </a:p>
          <a:p>
            <a:pPr marL="742950" lvl="1" indent="-285750">
              <a:spcBef>
                <a:spcPct val="20000"/>
              </a:spcBef>
              <a:buFont typeface="Arial" charset="0"/>
              <a:buChar char="–"/>
            </a:pPr>
            <a:endParaRPr lang="hr-HR"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999038325"/>
      </p:ext>
    </p:extLst>
  </p:cSld>
  <p:clrMapOvr>
    <a:masterClrMapping/>
  </p:clrMapOvr>
  <p:transition spd="med">
    <p:fade thruBlk="1"/>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a:t>
            </a:r>
            <a:r>
              <a:rPr lang="hr-HR" sz="2800" b="1" dirty="0">
                <a:solidFill>
                  <a:schemeClr val="tx2"/>
                </a:solidFill>
                <a:effectLst>
                  <a:glow>
                    <a:srgbClr val="7F7F7F">
                      <a:alpha val="35000"/>
                    </a:srgbClr>
                  </a:glow>
                </a:effectLst>
              </a:rPr>
              <a:t>RMCEI - </a:t>
            </a:r>
            <a:r>
              <a:rPr lang="hr-HR" sz="2800" b="1" dirty="0" err="1" smtClean="0">
                <a:solidFill>
                  <a:schemeClr val="tx2"/>
                </a:solidFill>
                <a:effectLst>
                  <a:glow>
                    <a:srgbClr val="7F7F7F">
                      <a:alpha val="35000"/>
                    </a:srgbClr>
                  </a:glow>
                </a:effectLst>
              </a:rPr>
              <a:t>definitions</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en-US" sz="2400" b="1" dirty="0">
                <a:solidFill>
                  <a:schemeClr val="tx2"/>
                </a:solidFill>
              </a:rPr>
              <a:t>Who can conduct an environmental </a:t>
            </a:r>
            <a:r>
              <a:rPr lang="en-US" sz="2400" b="1" dirty="0" smtClean="0">
                <a:solidFill>
                  <a:schemeClr val="tx2"/>
                </a:solidFill>
              </a:rPr>
              <a:t>inspection</a:t>
            </a:r>
            <a:r>
              <a:rPr lang="hr-HR" sz="2400" b="1" dirty="0" smtClean="0">
                <a:solidFill>
                  <a:schemeClr val="tx2"/>
                </a:solidFill>
              </a:rPr>
              <a:t>?</a:t>
            </a:r>
            <a:endParaRPr lang="hr-HR" sz="2400" b="1" dirty="0">
              <a:solidFill>
                <a:schemeClr val="tx2"/>
              </a:solidFill>
            </a:endParaRPr>
          </a:p>
          <a:p>
            <a:pPr lvl="1">
              <a:spcBef>
                <a:spcPct val="20000"/>
              </a:spcBef>
            </a:pPr>
            <a:r>
              <a:rPr lang="en-US" sz="2000" dirty="0">
                <a:solidFill>
                  <a:srgbClr val="0070C0"/>
                </a:solidFill>
              </a:rPr>
              <a:t>Each </a:t>
            </a:r>
            <a:r>
              <a:rPr lang="en-US" sz="2000" u="sng" dirty="0">
                <a:solidFill>
                  <a:srgbClr val="0070C0"/>
                </a:solidFill>
              </a:rPr>
              <a:t>competent authority </a:t>
            </a:r>
            <a:r>
              <a:rPr lang="hr-HR" sz="2000" dirty="0" err="1" smtClean="0">
                <a:solidFill>
                  <a:srgbClr val="0070C0"/>
                </a:solidFill>
              </a:rPr>
              <a:t>appointed</a:t>
            </a:r>
            <a:r>
              <a:rPr lang="hr-HR" sz="2000" dirty="0" smtClean="0">
                <a:solidFill>
                  <a:srgbClr val="0070C0"/>
                </a:solidFill>
              </a:rPr>
              <a:t> </a:t>
            </a:r>
            <a:r>
              <a:rPr lang="en-US" sz="2000" dirty="0" smtClean="0">
                <a:solidFill>
                  <a:srgbClr val="0070C0"/>
                </a:solidFill>
              </a:rPr>
              <a:t>by </a:t>
            </a:r>
            <a:r>
              <a:rPr lang="en-US" sz="2000" dirty="0">
                <a:solidFill>
                  <a:srgbClr val="0070C0"/>
                </a:solidFill>
              </a:rPr>
              <a:t>the EU Member State </a:t>
            </a:r>
            <a:r>
              <a:rPr lang="hr-HR" sz="2000" dirty="0" smtClean="0">
                <a:solidFill>
                  <a:srgbClr val="0070C0"/>
                </a:solidFill>
              </a:rPr>
              <a:t>to </a:t>
            </a:r>
            <a:r>
              <a:rPr lang="hr-HR" sz="2000" dirty="0" err="1" smtClean="0">
                <a:solidFill>
                  <a:srgbClr val="0070C0"/>
                </a:solidFill>
              </a:rPr>
              <a:t>be</a:t>
            </a:r>
            <a:r>
              <a:rPr lang="hr-HR" sz="2000" dirty="0" smtClean="0">
                <a:solidFill>
                  <a:srgbClr val="0070C0"/>
                </a:solidFill>
              </a:rPr>
              <a:t> </a:t>
            </a:r>
            <a:r>
              <a:rPr lang="hr-HR" sz="2000" dirty="0" err="1" smtClean="0">
                <a:solidFill>
                  <a:srgbClr val="0070C0"/>
                </a:solidFill>
              </a:rPr>
              <a:t>in</a:t>
            </a:r>
            <a:r>
              <a:rPr lang="hr-HR" sz="2000" dirty="0" smtClean="0">
                <a:solidFill>
                  <a:srgbClr val="0070C0"/>
                </a:solidFill>
              </a:rPr>
              <a:t> </a:t>
            </a:r>
            <a:r>
              <a:rPr lang="hr-HR" sz="2000" dirty="0" err="1" smtClean="0">
                <a:solidFill>
                  <a:srgbClr val="0070C0"/>
                </a:solidFill>
              </a:rPr>
              <a:t>charge</a:t>
            </a:r>
            <a:r>
              <a:rPr lang="hr-HR" sz="2000" dirty="0" smtClean="0">
                <a:solidFill>
                  <a:srgbClr val="0070C0"/>
                </a:solidFill>
              </a:rPr>
              <a:t> </a:t>
            </a:r>
            <a:r>
              <a:rPr lang="hr-HR" sz="2000" dirty="0" err="1" smtClean="0">
                <a:solidFill>
                  <a:srgbClr val="0070C0"/>
                </a:solidFill>
              </a:rPr>
              <a:t>of</a:t>
            </a:r>
            <a:r>
              <a:rPr lang="en-US" sz="2000" dirty="0" smtClean="0">
                <a:solidFill>
                  <a:srgbClr val="0070C0"/>
                </a:solidFill>
              </a:rPr>
              <a:t> </a:t>
            </a:r>
            <a:r>
              <a:rPr lang="en-US" sz="2000" dirty="0">
                <a:solidFill>
                  <a:srgbClr val="0070C0"/>
                </a:solidFill>
              </a:rPr>
              <a:t>this area</a:t>
            </a:r>
          </a:p>
          <a:p>
            <a:pPr lvl="1">
              <a:spcBef>
                <a:spcPct val="20000"/>
              </a:spcBef>
            </a:pPr>
            <a:r>
              <a:rPr lang="en-US" sz="2000" dirty="0">
                <a:solidFill>
                  <a:srgbClr val="0070C0"/>
                </a:solidFill>
              </a:rPr>
              <a:t>The said public person may designate any legal entity (in accordance with the regulations of the Member State) to carry out these activities under their supervision, called "INSPECTING AUTHORITY" - </a:t>
            </a:r>
            <a:r>
              <a:rPr lang="en-US" sz="2000" u="sng" dirty="0">
                <a:solidFill>
                  <a:srgbClr val="0070C0"/>
                </a:solidFill>
              </a:rPr>
              <a:t>Inspection </a:t>
            </a:r>
            <a:r>
              <a:rPr lang="en-US" sz="2000" u="sng" dirty="0" smtClean="0">
                <a:solidFill>
                  <a:srgbClr val="0070C0"/>
                </a:solidFill>
              </a:rPr>
              <a:t>bodies</a:t>
            </a:r>
            <a:endParaRPr lang="hr-HR" sz="2000" u="sng" dirty="0" smtClean="0">
              <a:solidFill>
                <a:srgbClr val="0070C0"/>
              </a:solidFill>
            </a:endParaRPr>
          </a:p>
          <a:p>
            <a:pPr lvl="1">
              <a:spcBef>
                <a:spcPct val="20000"/>
              </a:spcBef>
            </a:pPr>
            <a:endParaRPr lang="hr-HR" sz="2400" b="1" dirty="0" smtClean="0">
              <a:solidFill>
                <a:srgbClr val="00B050"/>
              </a:solidFill>
            </a:endParaRPr>
          </a:p>
          <a:p>
            <a:pPr marL="342900" lvl="1" indent="-342900">
              <a:spcBef>
                <a:spcPct val="20000"/>
              </a:spcBef>
              <a:buFont typeface="Arial" charset="0"/>
              <a:buChar char="•"/>
            </a:pPr>
            <a:r>
              <a:rPr lang="hr-HR" sz="2400" b="1" dirty="0" smtClean="0">
                <a:solidFill>
                  <a:schemeClr val="tx2"/>
                </a:solidFill>
              </a:rPr>
              <a:t>Who </a:t>
            </a:r>
            <a:r>
              <a:rPr lang="hr-HR" sz="2400" b="1" dirty="0" err="1" smtClean="0">
                <a:solidFill>
                  <a:schemeClr val="tx2"/>
                </a:solidFill>
              </a:rPr>
              <a:t>is</a:t>
            </a:r>
            <a:r>
              <a:rPr lang="hr-HR" sz="2400" b="1" dirty="0" smtClean="0">
                <a:solidFill>
                  <a:schemeClr val="tx2"/>
                </a:solidFill>
              </a:rPr>
              <a:t> </a:t>
            </a:r>
            <a:r>
              <a:rPr lang="hr-HR" sz="2400" b="1" dirty="0" err="1" smtClean="0">
                <a:solidFill>
                  <a:schemeClr val="tx2"/>
                </a:solidFill>
              </a:rPr>
              <a:t>in</a:t>
            </a:r>
            <a:r>
              <a:rPr lang="hr-HR" sz="2400" b="1" dirty="0" smtClean="0">
                <a:solidFill>
                  <a:schemeClr val="tx2"/>
                </a:solidFill>
              </a:rPr>
              <a:t> </a:t>
            </a:r>
            <a:r>
              <a:rPr lang="hr-HR" sz="2400" b="1" dirty="0" err="1" smtClean="0">
                <a:solidFill>
                  <a:schemeClr val="tx2"/>
                </a:solidFill>
              </a:rPr>
              <a:t>charge</a:t>
            </a:r>
            <a:r>
              <a:rPr lang="hr-HR" sz="2400" b="1" dirty="0" smtClean="0">
                <a:solidFill>
                  <a:schemeClr val="tx2"/>
                </a:solidFill>
              </a:rPr>
              <a:t> </a:t>
            </a:r>
            <a:r>
              <a:rPr lang="hr-HR" sz="2400" b="1" dirty="0" err="1" smtClean="0">
                <a:solidFill>
                  <a:schemeClr val="tx2"/>
                </a:solidFill>
              </a:rPr>
              <a:t>of</a:t>
            </a:r>
            <a:r>
              <a:rPr lang="hr-HR" sz="2400" b="1" dirty="0" smtClean="0">
                <a:solidFill>
                  <a:schemeClr val="tx2"/>
                </a:solidFill>
              </a:rPr>
              <a:t> </a:t>
            </a:r>
            <a:r>
              <a:rPr lang="hr-HR" sz="2400" b="1" dirty="0" err="1" smtClean="0">
                <a:solidFill>
                  <a:schemeClr val="tx2"/>
                </a:solidFill>
              </a:rPr>
              <a:t>controlled</a:t>
            </a:r>
            <a:r>
              <a:rPr lang="hr-HR" sz="2400" b="1" dirty="0" smtClean="0">
                <a:solidFill>
                  <a:schemeClr val="tx2"/>
                </a:solidFill>
              </a:rPr>
              <a:t> </a:t>
            </a:r>
            <a:r>
              <a:rPr lang="hr-HR" sz="2400" b="1" dirty="0" err="1" smtClean="0">
                <a:solidFill>
                  <a:schemeClr val="tx2"/>
                </a:solidFill>
              </a:rPr>
              <a:t>installation</a:t>
            </a:r>
            <a:r>
              <a:rPr lang="hr-HR" sz="2400" b="1" dirty="0" smtClean="0">
                <a:solidFill>
                  <a:schemeClr val="tx2"/>
                </a:solidFill>
              </a:rPr>
              <a:t>?</a:t>
            </a:r>
            <a:endParaRPr lang="hr-HR" sz="2400" b="1" dirty="0">
              <a:solidFill>
                <a:schemeClr val="tx2"/>
              </a:solidFill>
            </a:endParaRPr>
          </a:p>
          <a:p>
            <a:pPr lvl="1">
              <a:spcBef>
                <a:spcPct val="20000"/>
              </a:spcBef>
            </a:pPr>
            <a:r>
              <a:rPr lang="en-US" sz="2000" dirty="0">
                <a:solidFill>
                  <a:srgbClr val="0070C0"/>
                </a:solidFill>
              </a:rPr>
              <a:t>Anyone who manages or economically controls the controlled installation </a:t>
            </a:r>
            <a:r>
              <a:rPr lang="en-US" sz="2000" u="sng" dirty="0" smtClean="0">
                <a:solidFill>
                  <a:srgbClr val="0070C0"/>
                </a:solidFill>
              </a:rPr>
              <a:t>controlled installation</a:t>
            </a:r>
            <a:r>
              <a:rPr lang="hr-HR" sz="2000" u="sng" dirty="0" smtClean="0">
                <a:solidFill>
                  <a:srgbClr val="0070C0"/>
                </a:solidFill>
              </a:rPr>
              <a:t> operator</a:t>
            </a:r>
            <a:r>
              <a:rPr lang="hr-HR" sz="2000" dirty="0" smtClean="0">
                <a:solidFill>
                  <a:srgbClr val="0070C0"/>
                </a:solidFill>
              </a:rPr>
              <a:t>.</a:t>
            </a:r>
          </a:p>
          <a:p>
            <a:pPr marL="742950" lvl="1" indent="-285750">
              <a:spcBef>
                <a:spcPct val="20000"/>
              </a:spcBef>
              <a:buFont typeface="Arial" charset="0"/>
              <a:buChar char="–"/>
            </a:pPr>
            <a:endParaRPr lang="hr-HR"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541140926"/>
      </p:ext>
    </p:extLst>
  </p:cSld>
  <p:clrMapOvr>
    <a:masterClrMapping/>
  </p:clrMapOvr>
  <p:transition spd="med">
    <p:fade thruBlk="1"/>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RMCEI - </a:t>
            </a:r>
            <a:r>
              <a:rPr lang="hr-HR" sz="2800" b="1" dirty="0" err="1" smtClean="0">
                <a:solidFill>
                  <a:schemeClr val="tx2"/>
                </a:solidFill>
                <a:effectLst>
                  <a:glow>
                    <a:srgbClr val="7F7F7F">
                      <a:alpha val="35000"/>
                    </a:srgbClr>
                  </a:glow>
                </a:effectLst>
              </a:rPr>
              <a:t>planning</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hr-HR" sz="2400" b="1" dirty="0" err="1">
                <a:solidFill>
                  <a:schemeClr val="tx2"/>
                </a:solidFill>
              </a:rPr>
              <a:t>Organizing</a:t>
            </a:r>
            <a:r>
              <a:rPr lang="hr-HR" sz="2400" b="1" dirty="0">
                <a:solidFill>
                  <a:schemeClr val="tx2"/>
                </a:solidFill>
              </a:rPr>
              <a:t> </a:t>
            </a:r>
            <a:r>
              <a:rPr lang="hr-HR" sz="2400" b="1" dirty="0" err="1">
                <a:solidFill>
                  <a:schemeClr val="tx2"/>
                </a:solidFill>
              </a:rPr>
              <a:t>Environmental</a:t>
            </a:r>
            <a:r>
              <a:rPr lang="hr-HR" sz="2400" b="1" dirty="0">
                <a:solidFill>
                  <a:schemeClr val="tx2"/>
                </a:solidFill>
              </a:rPr>
              <a:t> </a:t>
            </a:r>
            <a:r>
              <a:rPr lang="hr-HR" sz="2400" b="1" dirty="0" err="1" smtClean="0">
                <a:solidFill>
                  <a:schemeClr val="tx2"/>
                </a:solidFill>
              </a:rPr>
              <a:t>Inspection</a:t>
            </a:r>
            <a:endParaRPr lang="hr-HR" sz="2400" b="1" dirty="0" smtClean="0">
              <a:solidFill>
                <a:schemeClr val="tx2"/>
              </a:solidFill>
            </a:endParaRPr>
          </a:p>
          <a:p>
            <a:pPr marL="342900" indent="-342900">
              <a:spcBef>
                <a:spcPct val="20000"/>
              </a:spcBef>
              <a:buFont typeface="Arial" charset="0"/>
              <a:buChar char="•"/>
            </a:pPr>
            <a:r>
              <a:rPr lang="en-US" sz="2000" dirty="0">
                <a:solidFill>
                  <a:srgbClr val="0070C0"/>
                </a:solidFill>
              </a:rPr>
              <a:t>Each Member State shall </a:t>
            </a:r>
            <a:r>
              <a:rPr lang="en-US" sz="2000" dirty="0" smtClean="0">
                <a:solidFill>
                  <a:srgbClr val="0070C0"/>
                </a:solidFill>
              </a:rPr>
              <a:t>ensure </a:t>
            </a:r>
            <a:r>
              <a:rPr lang="en-US" sz="2000" dirty="0">
                <a:solidFill>
                  <a:srgbClr val="0070C0"/>
                </a:solidFill>
              </a:rPr>
              <a:t>that an environmental inspection </a:t>
            </a:r>
            <a:r>
              <a:rPr lang="hr-HR" sz="2000" dirty="0" err="1" smtClean="0">
                <a:solidFill>
                  <a:srgbClr val="0070C0"/>
                </a:solidFill>
              </a:rPr>
              <a:t>provides</a:t>
            </a:r>
            <a:r>
              <a:rPr lang="en-US" sz="2000" dirty="0" smtClean="0">
                <a:solidFill>
                  <a:srgbClr val="0070C0"/>
                </a:solidFill>
              </a:rPr>
              <a:t> </a:t>
            </a:r>
            <a:r>
              <a:rPr lang="en-US" sz="2000" dirty="0">
                <a:solidFill>
                  <a:srgbClr val="0070C0"/>
                </a:solidFill>
              </a:rPr>
              <a:t>a high level of environmental protection and that the supervision of controlled facilities is organized and </a:t>
            </a:r>
            <a:r>
              <a:rPr lang="en-US" sz="2000" dirty="0" smtClean="0">
                <a:solidFill>
                  <a:srgbClr val="0070C0"/>
                </a:solidFill>
              </a:rPr>
              <a:t>conducted</a:t>
            </a:r>
            <a:r>
              <a:rPr lang="hr-HR" sz="2000" dirty="0" smtClean="0">
                <a:solidFill>
                  <a:srgbClr val="0070C0"/>
                </a:solidFill>
              </a:rPr>
              <a:t> </a:t>
            </a:r>
            <a:r>
              <a:rPr lang="hr-HR" sz="2000" dirty="0" err="1" smtClean="0">
                <a:solidFill>
                  <a:srgbClr val="0070C0"/>
                </a:solidFill>
              </a:rPr>
              <a:t>in</a:t>
            </a:r>
            <a:r>
              <a:rPr lang="hr-HR" sz="2000" dirty="0" smtClean="0">
                <a:solidFill>
                  <a:srgbClr val="0070C0"/>
                </a:solidFill>
              </a:rPr>
              <a:t> a </a:t>
            </a:r>
            <a:r>
              <a:rPr lang="hr-HR" sz="2000" dirty="0" err="1" smtClean="0">
                <a:solidFill>
                  <a:srgbClr val="0070C0"/>
                </a:solidFill>
              </a:rPr>
              <a:t>planned</a:t>
            </a:r>
            <a:r>
              <a:rPr lang="hr-HR" sz="2000" dirty="0" smtClean="0">
                <a:solidFill>
                  <a:srgbClr val="0070C0"/>
                </a:solidFill>
              </a:rPr>
              <a:t> </a:t>
            </a:r>
            <a:r>
              <a:rPr lang="hr-HR" sz="2000" dirty="0" err="1" smtClean="0">
                <a:solidFill>
                  <a:srgbClr val="0070C0"/>
                </a:solidFill>
              </a:rPr>
              <a:t>way</a:t>
            </a:r>
            <a:r>
              <a:rPr lang="hr-HR" sz="2000" dirty="0" smtClean="0">
                <a:solidFill>
                  <a:srgbClr val="0070C0"/>
                </a:solidFill>
              </a:rPr>
              <a:t> </a:t>
            </a:r>
            <a:r>
              <a:rPr lang="hr-HR" sz="2000" dirty="0" err="1" smtClean="0">
                <a:solidFill>
                  <a:srgbClr val="0070C0"/>
                </a:solidFill>
              </a:rPr>
              <a:t>and</a:t>
            </a:r>
            <a:r>
              <a:rPr lang="en-US" sz="2000" dirty="0" smtClean="0">
                <a:solidFill>
                  <a:srgbClr val="0070C0"/>
                </a:solidFill>
              </a:rPr>
              <a:t> accord</a:t>
            </a:r>
            <a:r>
              <a:rPr lang="hr-HR" sz="2000" dirty="0" err="1" smtClean="0">
                <a:solidFill>
                  <a:srgbClr val="0070C0"/>
                </a:solidFill>
              </a:rPr>
              <a:t>ing</a:t>
            </a:r>
            <a:r>
              <a:rPr lang="hr-HR" sz="2000" dirty="0" smtClean="0">
                <a:solidFill>
                  <a:srgbClr val="0070C0"/>
                </a:solidFill>
              </a:rPr>
              <a:t> to</a:t>
            </a:r>
            <a:r>
              <a:rPr lang="hr-HR" sz="2000" dirty="0">
                <a:solidFill>
                  <a:srgbClr val="0070C0"/>
                </a:solidFill>
              </a:rPr>
              <a:t> </a:t>
            </a:r>
            <a:r>
              <a:rPr lang="en-US" sz="2000" dirty="0" smtClean="0">
                <a:solidFill>
                  <a:srgbClr val="0070C0"/>
                </a:solidFill>
              </a:rPr>
              <a:t>the </a:t>
            </a:r>
            <a:r>
              <a:rPr lang="en-US" sz="2000" dirty="0">
                <a:solidFill>
                  <a:srgbClr val="0070C0"/>
                </a:solidFill>
              </a:rPr>
              <a:t>same criteria and that the monitoring reports contain relevant information in </a:t>
            </a:r>
            <a:r>
              <a:rPr lang="hr-HR" sz="2000" dirty="0" smtClean="0">
                <a:solidFill>
                  <a:srgbClr val="0070C0"/>
                </a:solidFill>
              </a:rPr>
              <a:t>line</a:t>
            </a:r>
            <a:r>
              <a:rPr lang="en-US" sz="2000" dirty="0" smtClean="0">
                <a:solidFill>
                  <a:srgbClr val="0070C0"/>
                </a:solidFill>
              </a:rPr>
              <a:t> </a:t>
            </a:r>
            <a:r>
              <a:rPr lang="en-US" sz="2000" dirty="0">
                <a:solidFill>
                  <a:srgbClr val="0070C0"/>
                </a:solidFill>
              </a:rPr>
              <a:t>with the recommendations</a:t>
            </a:r>
            <a:r>
              <a:rPr lang="en-US" sz="2000" dirty="0" smtClean="0">
                <a:solidFill>
                  <a:srgbClr val="0070C0"/>
                </a:solidFill>
              </a:rPr>
              <a:t>.</a:t>
            </a:r>
            <a:endParaRPr lang="hr-HR"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601929838"/>
      </p:ext>
    </p:extLst>
  </p:cSld>
  <p:clrMapOvr>
    <a:masterClrMapping/>
  </p:clrMapOvr>
  <p:transition spd="med">
    <p:fade thruBlk="1"/>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RMCEI - </a:t>
            </a:r>
            <a:r>
              <a:rPr lang="hr-HR" sz="2800" b="1" dirty="0" err="1" smtClean="0">
                <a:solidFill>
                  <a:schemeClr val="tx2"/>
                </a:solidFill>
                <a:effectLst>
                  <a:glow>
                    <a:srgbClr val="7F7F7F">
                      <a:alpha val="35000"/>
                    </a:srgbClr>
                  </a:glow>
                </a:effectLst>
              </a:rPr>
              <a:t>planning</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hr-HR" sz="2400" b="1" dirty="0" err="1">
                <a:solidFill>
                  <a:schemeClr val="tx2"/>
                </a:solidFill>
              </a:rPr>
              <a:t>Plans</a:t>
            </a:r>
            <a:r>
              <a:rPr lang="hr-HR" sz="2400" b="1" dirty="0">
                <a:solidFill>
                  <a:schemeClr val="tx2"/>
                </a:solidFill>
              </a:rPr>
              <a:t> for </a:t>
            </a:r>
            <a:r>
              <a:rPr lang="hr-HR" sz="2400" b="1" dirty="0" err="1">
                <a:solidFill>
                  <a:schemeClr val="tx2"/>
                </a:solidFill>
              </a:rPr>
              <a:t>Environmental</a:t>
            </a:r>
            <a:r>
              <a:rPr lang="hr-HR" sz="2400" b="1" dirty="0">
                <a:solidFill>
                  <a:schemeClr val="tx2"/>
                </a:solidFill>
              </a:rPr>
              <a:t> </a:t>
            </a:r>
            <a:r>
              <a:rPr lang="hr-HR" sz="2400" b="1" dirty="0" err="1" smtClean="0">
                <a:solidFill>
                  <a:schemeClr val="tx2"/>
                </a:solidFill>
              </a:rPr>
              <a:t>Inspection</a:t>
            </a:r>
            <a:r>
              <a:rPr lang="hr-HR" sz="2400" b="1" dirty="0" smtClean="0">
                <a:solidFill>
                  <a:schemeClr val="tx2"/>
                </a:solidFill>
              </a:rPr>
              <a:t> </a:t>
            </a:r>
          </a:p>
          <a:p>
            <a:pPr marL="342900" indent="-342900">
              <a:spcBef>
                <a:spcPct val="20000"/>
              </a:spcBef>
              <a:buFont typeface="Arial" charset="0"/>
              <a:buChar char="•"/>
            </a:pPr>
            <a:r>
              <a:rPr lang="en-US" sz="2000" dirty="0">
                <a:solidFill>
                  <a:srgbClr val="0070C0"/>
                </a:solidFill>
              </a:rPr>
              <a:t>Each Member State shall ensure that the environmental inspection is planned in advance and that such plans cover the supervision of controlled installations throughout the territory of the Member State and that all inspection bodies carry out </a:t>
            </a:r>
            <a:r>
              <a:rPr lang="hr-HR" sz="2000" dirty="0" err="1" smtClean="0">
                <a:solidFill>
                  <a:srgbClr val="0070C0"/>
                </a:solidFill>
              </a:rPr>
              <a:t>supervision</a:t>
            </a:r>
            <a:r>
              <a:rPr lang="en-US" sz="2000" dirty="0" smtClean="0">
                <a:solidFill>
                  <a:srgbClr val="0070C0"/>
                </a:solidFill>
              </a:rPr>
              <a:t> </a:t>
            </a:r>
            <a:r>
              <a:rPr lang="en-US" sz="2000" dirty="0">
                <a:solidFill>
                  <a:srgbClr val="0070C0"/>
                </a:solidFill>
              </a:rPr>
              <a:t>in the same </a:t>
            </a:r>
            <a:r>
              <a:rPr lang="en-US" sz="2000" dirty="0" smtClean="0">
                <a:solidFill>
                  <a:srgbClr val="0070C0"/>
                </a:solidFill>
              </a:rPr>
              <a:t>way</a:t>
            </a:r>
            <a:r>
              <a:rPr lang="hr-HR" sz="2000" dirty="0" smtClean="0">
                <a:solidFill>
                  <a:srgbClr val="0070C0"/>
                </a:solidFill>
              </a:rPr>
              <a:t>.</a:t>
            </a:r>
            <a:endParaRPr lang="hr-HR" sz="2000" dirty="0">
              <a:solidFill>
                <a:srgbClr val="0070C0"/>
              </a:solidFill>
            </a:endParaRPr>
          </a:p>
          <a:p>
            <a:pPr lvl="1">
              <a:spcBef>
                <a:spcPct val="20000"/>
              </a:spcBef>
            </a:pPr>
            <a:endParaRPr lang="hr-HR" sz="2400" b="1" dirty="0" smtClean="0">
              <a:solidFill>
                <a:srgbClr val="00B050"/>
              </a:solidFill>
            </a:endParaRPr>
          </a:p>
          <a:p>
            <a:pPr marL="342900" lvl="1" indent="-342900">
              <a:spcBef>
                <a:spcPct val="20000"/>
              </a:spcBef>
              <a:buFont typeface="Arial" charset="0"/>
              <a:buChar char="•"/>
            </a:pPr>
            <a:r>
              <a:rPr lang="hr-HR" sz="2400" b="1" dirty="0" err="1" smtClean="0">
                <a:solidFill>
                  <a:schemeClr val="tx2"/>
                </a:solidFill>
              </a:rPr>
              <a:t>What</a:t>
            </a:r>
            <a:r>
              <a:rPr lang="hr-HR" sz="2400" b="1" dirty="0" smtClean="0">
                <a:solidFill>
                  <a:schemeClr val="tx2"/>
                </a:solidFill>
              </a:rPr>
              <a:t> </a:t>
            </a:r>
            <a:r>
              <a:rPr lang="hr-HR" sz="2400" b="1" dirty="0" err="1" smtClean="0">
                <a:solidFill>
                  <a:schemeClr val="tx2"/>
                </a:solidFill>
              </a:rPr>
              <a:t>should</a:t>
            </a:r>
            <a:r>
              <a:rPr lang="hr-HR" sz="2400" b="1" dirty="0" smtClean="0">
                <a:solidFill>
                  <a:schemeClr val="tx2"/>
                </a:solidFill>
              </a:rPr>
              <a:t> </a:t>
            </a:r>
            <a:r>
              <a:rPr lang="hr-HR" sz="2400" b="1" dirty="0" err="1" smtClean="0">
                <a:solidFill>
                  <a:schemeClr val="tx2"/>
                </a:solidFill>
              </a:rPr>
              <a:t>plans</a:t>
            </a:r>
            <a:r>
              <a:rPr lang="hr-HR" sz="2400" b="1" dirty="0" smtClean="0">
                <a:solidFill>
                  <a:schemeClr val="tx2"/>
                </a:solidFill>
              </a:rPr>
              <a:t> </a:t>
            </a:r>
            <a:r>
              <a:rPr lang="hr-HR" sz="2400" b="1" dirty="0" err="1" smtClean="0">
                <a:solidFill>
                  <a:schemeClr val="tx2"/>
                </a:solidFill>
              </a:rPr>
              <a:t>be</a:t>
            </a:r>
            <a:r>
              <a:rPr lang="hr-HR" sz="2400" b="1" dirty="0" smtClean="0">
                <a:solidFill>
                  <a:schemeClr val="tx2"/>
                </a:solidFill>
              </a:rPr>
              <a:t> </a:t>
            </a:r>
            <a:r>
              <a:rPr lang="hr-HR" sz="2400" b="1" dirty="0" err="1" smtClean="0">
                <a:solidFill>
                  <a:schemeClr val="tx2"/>
                </a:solidFill>
              </a:rPr>
              <a:t>based</a:t>
            </a:r>
            <a:r>
              <a:rPr lang="hr-HR" sz="2400" b="1" dirty="0" smtClean="0">
                <a:solidFill>
                  <a:schemeClr val="tx2"/>
                </a:solidFill>
              </a:rPr>
              <a:t> on? </a:t>
            </a:r>
            <a:endParaRPr lang="hr-HR" sz="2400" b="1" dirty="0">
              <a:solidFill>
                <a:schemeClr val="tx2"/>
              </a:solidFill>
            </a:endParaRPr>
          </a:p>
          <a:p>
            <a:pPr marL="800100" lvl="1" indent="-342900">
              <a:spcBef>
                <a:spcPct val="20000"/>
              </a:spcBef>
              <a:buFontTx/>
              <a:buChar char="-"/>
            </a:pPr>
            <a:r>
              <a:rPr lang="en-US" sz="2000" dirty="0">
                <a:solidFill>
                  <a:srgbClr val="0070C0"/>
                </a:solidFill>
              </a:rPr>
              <a:t>EU regulations to be </a:t>
            </a:r>
            <a:r>
              <a:rPr lang="en-US" sz="2000" dirty="0" smtClean="0">
                <a:solidFill>
                  <a:srgbClr val="0070C0"/>
                </a:solidFill>
              </a:rPr>
              <a:t>applied</a:t>
            </a:r>
            <a:endParaRPr lang="hr-HR" sz="2000" dirty="0" smtClean="0">
              <a:solidFill>
                <a:srgbClr val="0070C0"/>
              </a:solidFill>
            </a:endParaRPr>
          </a:p>
          <a:p>
            <a:pPr marL="800100" lvl="1" indent="-342900">
              <a:spcBef>
                <a:spcPct val="20000"/>
              </a:spcBef>
              <a:buFontTx/>
              <a:buChar char="-"/>
            </a:pPr>
            <a:r>
              <a:rPr lang="en-US" sz="2000" dirty="0">
                <a:solidFill>
                  <a:srgbClr val="0070C0"/>
                </a:solidFill>
              </a:rPr>
              <a:t>the register of controlled installations and </a:t>
            </a:r>
            <a:r>
              <a:rPr lang="en-US" sz="2000" dirty="0" smtClean="0">
                <a:solidFill>
                  <a:srgbClr val="0070C0"/>
                </a:solidFill>
              </a:rPr>
              <a:t>their</a:t>
            </a:r>
            <a:r>
              <a:rPr lang="hr-HR" sz="2000" dirty="0" smtClean="0">
                <a:solidFill>
                  <a:srgbClr val="0070C0"/>
                </a:solidFill>
              </a:rPr>
              <a:t> </a:t>
            </a:r>
            <a:r>
              <a:rPr lang="hr-HR" sz="2000" dirty="0" err="1" smtClean="0">
                <a:solidFill>
                  <a:srgbClr val="0070C0"/>
                </a:solidFill>
              </a:rPr>
              <a:t>level</a:t>
            </a:r>
            <a:r>
              <a:rPr lang="hr-HR" sz="2000" dirty="0" smtClean="0">
                <a:solidFill>
                  <a:srgbClr val="0070C0"/>
                </a:solidFill>
              </a:rPr>
              <a:t> </a:t>
            </a:r>
            <a:r>
              <a:rPr lang="hr-HR" sz="2000" dirty="0" err="1" smtClean="0">
                <a:solidFill>
                  <a:srgbClr val="0070C0"/>
                </a:solidFill>
              </a:rPr>
              <a:t>of</a:t>
            </a:r>
            <a:r>
              <a:rPr lang="en-US" sz="2000" dirty="0" smtClean="0">
                <a:solidFill>
                  <a:srgbClr val="0070C0"/>
                </a:solidFill>
              </a:rPr>
              <a:t> </a:t>
            </a:r>
            <a:r>
              <a:rPr lang="en-US" sz="2000" dirty="0">
                <a:solidFill>
                  <a:srgbClr val="0070C0"/>
                </a:solidFill>
              </a:rPr>
              <a:t>compliance with EU environmental standards</a:t>
            </a:r>
            <a:endParaRPr lang="hr-HR" sz="2000" dirty="0">
              <a:solidFill>
                <a:srgbClr val="0070C0"/>
              </a:solidFill>
            </a:endParaRPr>
          </a:p>
          <a:p>
            <a:pPr marL="800100" lvl="1" indent="-342900">
              <a:spcBef>
                <a:spcPct val="20000"/>
              </a:spcBef>
              <a:buFontTx/>
              <a:buChar char="-"/>
            </a:pPr>
            <a:r>
              <a:rPr lang="en-US" sz="2000" dirty="0">
                <a:solidFill>
                  <a:srgbClr val="0070C0"/>
                </a:solidFill>
              </a:rPr>
              <a:t>assessment of major environmental </a:t>
            </a:r>
            <a:r>
              <a:rPr lang="en-US" sz="2000" dirty="0" smtClean="0">
                <a:solidFill>
                  <a:srgbClr val="0070C0"/>
                </a:solidFill>
              </a:rPr>
              <a:t>threats</a:t>
            </a:r>
            <a:r>
              <a:rPr lang="hr-HR" sz="2000" dirty="0" smtClean="0">
                <a:solidFill>
                  <a:srgbClr val="0070C0"/>
                </a:solidFill>
              </a:rPr>
              <a:t> </a:t>
            </a:r>
          </a:p>
          <a:p>
            <a:pPr marL="800100" lvl="1" indent="-342900">
              <a:spcBef>
                <a:spcPct val="20000"/>
              </a:spcBef>
              <a:buFontTx/>
              <a:buChar char="-"/>
            </a:pPr>
            <a:r>
              <a:rPr lang="hr-HR" sz="2000" dirty="0">
                <a:solidFill>
                  <a:srgbClr val="0070C0"/>
                </a:solidFill>
              </a:rPr>
              <a:t>data on </a:t>
            </a:r>
            <a:r>
              <a:rPr lang="hr-HR" sz="2000" dirty="0" err="1">
                <a:solidFill>
                  <a:srgbClr val="0070C0"/>
                </a:solidFill>
              </a:rPr>
              <a:t>previous</a:t>
            </a:r>
            <a:r>
              <a:rPr lang="hr-HR" sz="2000" dirty="0">
                <a:solidFill>
                  <a:srgbClr val="0070C0"/>
                </a:solidFill>
              </a:rPr>
              <a:t> </a:t>
            </a:r>
            <a:r>
              <a:rPr lang="hr-HR" sz="2000" dirty="0" err="1">
                <a:solidFill>
                  <a:srgbClr val="0070C0"/>
                </a:solidFill>
              </a:rPr>
              <a:t>controls</a:t>
            </a:r>
            <a:endParaRPr lang="hr-HR" sz="2000" dirty="0">
              <a:solidFill>
                <a:srgbClr val="0070C0"/>
              </a:solidFill>
            </a:endParaRPr>
          </a:p>
          <a:p>
            <a:pPr lvl="1">
              <a:spcBef>
                <a:spcPct val="20000"/>
              </a:spcBef>
            </a:pPr>
            <a:endParaRPr lang="hr-HR" sz="2000" dirty="0">
              <a:solidFill>
                <a:srgbClr val="0070C0"/>
              </a:solidFill>
            </a:endParaRPr>
          </a:p>
          <a:p>
            <a:pPr marL="800100" lvl="1" indent="-342900">
              <a:spcBef>
                <a:spcPct val="20000"/>
              </a:spcBef>
              <a:buFontTx/>
              <a:buChar char="-"/>
            </a:pPr>
            <a:endParaRPr lang="hr-HR" sz="2000" dirty="0" smtClean="0">
              <a:solidFill>
                <a:srgbClr val="0070C0"/>
              </a:solidFill>
            </a:endParaRPr>
          </a:p>
          <a:p>
            <a:pPr marL="742950" lvl="1" indent="-285750">
              <a:spcBef>
                <a:spcPct val="20000"/>
              </a:spcBef>
              <a:buFont typeface="Arial" charset="0"/>
              <a:buChar char="–"/>
            </a:pPr>
            <a:endParaRPr lang="hr-HR"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716762163"/>
      </p:ext>
    </p:extLst>
  </p:cSld>
  <p:clrMapOvr>
    <a:masterClrMapping/>
  </p:clrMapOvr>
  <p:transition spd="med">
    <p:fade thruBlk="1"/>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RMCEI - </a:t>
            </a:r>
            <a:r>
              <a:rPr lang="hr-HR" sz="2800" b="1" dirty="0" err="1" smtClean="0">
                <a:solidFill>
                  <a:schemeClr val="tx2"/>
                </a:solidFill>
                <a:effectLst>
                  <a:glow>
                    <a:srgbClr val="7F7F7F">
                      <a:alpha val="35000"/>
                    </a:srgbClr>
                  </a:glow>
                </a:effectLst>
              </a:rPr>
              <a:t>planning</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indent="-342900">
              <a:spcBef>
                <a:spcPct val="20000"/>
              </a:spcBef>
              <a:buFont typeface="Arial" charset="0"/>
              <a:buChar char="•"/>
            </a:pPr>
            <a:r>
              <a:rPr lang="en-US" sz="2400" b="1" dirty="0">
                <a:solidFill>
                  <a:schemeClr val="tx2"/>
                </a:solidFill>
              </a:rPr>
              <a:t>The environmental inspection plan should </a:t>
            </a:r>
            <a:r>
              <a:rPr lang="en-US" sz="2400" b="1" dirty="0" smtClean="0">
                <a:solidFill>
                  <a:schemeClr val="tx2"/>
                </a:solidFill>
              </a:rPr>
              <a:t>contained</a:t>
            </a:r>
            <a:r>
              <a:rPr lang="hr-HR" sz="2400" b="1" dirty="0" smtClean="0">
                <a:solidFill>
                  <a:schemeClr val="tx2"/>
                </a:solidFill>
              </a:rPr>
              <a:t> at </a:t>
            </a:r>
            <a:r>
              <a:rPr lang="hr-HR" sz="2400" b="1" dirty="0" err="1" smtClean="0">
                <a:solidFill>
                  <a:schemeClr val="tx2"/>
                </a:solidFill>
              </a:rPr>
              <a:t>least</a:t>
            </a:r>
            <a:endParaRPr lang="hr-HR" sz="2400" b="1" dirty="0">
              <a:solidFill>
                <a:schemeClr val="tx2"/>
              </a:solidFill>
            </a:endParaRPr>
          </a:p>
          <a:p>
            <a:pPr marL="800100" lvl="1" indent="-342900">
              <a:spcBef>
                <a:spcPct val="20000"/>
              </a:spcBef>
              <a:buFontTx/>
              <a:buChar char="-"/>
            </a:pPr>
            <a:r>
              <a:rPr lang="en-US" sz="2000" dirty="0">
                <a:solidFill>
                  <a:srgbClr val="0070C0"/>
                </a:solidFill>
              </a:rPr>
              <a:t>geographic area it covers</a:t>
            </a:r>
          </a:p>
          <a:p>
            <a:pPr marL="800100" lvl="1" indent="-342900">
              <a:spcBef>
                <a:spcPct val="20000"/>
              </a:spcBef>
              <a:buFontTx/>
              <a:buChar char="-"/>
            </a:pPr>
            <a:r>
              <a:rPr lang="en-US" sz="2000" dirty="0">
                <a:solidFill>
                  <a:srgbClr val="0070C0"/>
                </a:solidFill>
              </a:rPr>
              <a:t>the time it covers</a:t>
            </a:r>
          </a:p>
          <a:p>
            <a:pPr marL="800100" lvl="1" indent="-342900">
              <a:spcBef>
                <a:spcPct val="20000"/>
              </a:spcBef>
              <a:buFontTx/>
              <a:buChar char="-"/>
            </a:pPr>
            <a:r>
              <a:rPr lang="hr-HR" sz="2000" dirty="0" smtClean="0">
                <a:solidFill>
                  <a:srgbClr val="0070C0"/>
                </a:solidFill>
              </a:rPr>
              <a:t>i</a:t>
            </a:r>
            <a:r>
              <a:rPr lang="en-US" sz="2000" dirty="0" err="1" smtClean="0">
                <a:solidFill>
                  <a:srgbClr val="0070C0"/>
                </a:solidFill>
              </a:rPr>
              <a:t>nclude</a:t>
            </a:r>
            <a:r>
              <a:rPr lang="en-US" sz="2000" dirty="0" smtClean="0">
                <a:solidFill>
                  <a:srgbClr val="0070C0"/>
                </a:solidFill>
              </a:rPr>
              <a:t> </a:t>
            </a:r>
            <a:r>
              <a:rPr lang="en-US" sz="2000" dirty="0">
                <a:solidFill>
                  <a:srgbClr val="0070C0"/>
                </a:solidFill>
              </a:rPr>
              <a:t>special audit requirements</a:t>
            </a:r>
          </a:p>
          <a:p>
            <a:pPr marL="800100" lvl="1" indent="-342900">
              <a:spcBef>
                <a:spcPct val="20000"/>
              </a:spcBef>
              <a:buFontTx/>
              <a:buChar char="-"/>
            </a:pPr>
            <a:r>
              <a:rPr lang="en-US" sz="2000" dirty="0" err="1" smtClean="0">
                <a:solidFill>
                  <a:srgbClr val="0070C0"/>
                </a:solidFill>
              </a:rPr>
              <a:t>identif</a:t>
            </a:r>
            <a:r>
              <a:rPr lang="hr-HR" sz="2000" dirty="0" smtClean="0">
                <a:solidFill>
                  <a:srgbClr val="0070C0"/>
                </a:solidFill>
              </a:rPr>
              <a:t>y</a:t>
            </a:r>
            <a:r>
              <a:rPr lang="en-US" sz="2000" dirty="0" smtClean="0">
                <a:solidFill>
                  <a:srgbClr val="0070C0"/>
                </a:solidFill>
              </a:rPr>
              <a:t> </a:t>
            </a:r>
            <a:r>
              <a:rPr lang="en-US" sz="2000" dirty="0">
                <a:solidFill>
                  <a:srgbClr val="0070C0"/>
                </a:solidFill>
              </a:rPr>
              <a:t>the location or types of controlled installations, including the frequency of monitoring by type or location</a:t>
            </a:r>
            <a:endParaRPr lang="hr-HR" sz="2000" dirty="0" smtClean="0">
              <a:solidFill>
                <a:srgbClr val="0070C0"/>
              </a:solidFill>
            </a:endParaRPr>
          </a:p>
          <a:p>
            <a:pPr marL="800100" lvl="1" indent="-342900">
              <a:spcBef>
                <a:spcPct val="20000"/>
              </a:spcBef>
              <a:buFontTx/>
              <a:buChar char="-"/>
            </a:pPr>
            <a:r>
              <a:rPr lang="en-US" sz="2000" dirty="0">
                <a:solidFill>
                  <a:srgbClr val="0070C0"/>
                </a:solidFill>
              </a:rPr>
              <a:t>routine monitoring programs with regard to the form of environmental threat</a:t>
            </a:r>
          </a:p>
          <a:p>
            <a:pPr marL="800100" lvl="1" indent="-342900">
              <a:spcBef>
                <a:spcPct val="20000"/>
              </a:spcBef>
              <a:buFontTx/>
              <a:buChar char="-"/>
            </a:pPr>
            <a:r>
              <a:rPr lang="en-US" sz="2000" dirty="0">
                <a:solidFill>
                  <a:srgbClr val="0070C0"/>
                </a:solidFill>
              </a:rPr>
              <a:t>to provide framework procedures for </a:t>
            </a:r>
            <a:r>
              <a:rPr lang="hr-HR" sz="2000" dirty="0" err="1" smtClean="0">
                <a:solidFill>
                  <a:srgbClr val="0070C0"/>
                </a:solidFill>
              </a:rPr>
              <a:t>un</a:t>
            </a:r>
            <a:r>
              <a:rPr lang="en-US" sz="2000" dirty="0" smtClean="0">
                <a:solidFill>
                  <a:srgbClr val="0070C0"/>
                </a:solidFill>
              </a:rPr>
              <a:t>planned </a:t>
            </a:r>
            <a:r>
              <a:rPr lang="en-US" sz="2000" dirty="0">
                <a:solidFill>
                  <a:srgbClr val="0070C0"/>
                </a:solidFill>
              </a:rPr>
              <a:t>controls in the case of complaints of citizens, accidents, cases of non-compliance or issuance of permits</a:t>
            </a:r>
          </a:p>
          <a:p>
            <a:pPr marL="800100" lvl="1" indent="-342900">
              <a:spcBef>
                <a:spcPct val="20000"/>
              </a:spcBef>
              <a:buFontTx/>
              <a:buChar char="-"/>
            </a:pPr>
            <a:r>
              <a:rPr lang="en-US" sz="2000" dirty="0">
                <a:solidFill>
                  <a:srgbClr val="0070C0"/>
                </a:solidFill>
              </a:rPr>
              <a:t>to ensure coordination </a:t>
            </a:r>
            <a:r>
              <a:rPr lang="en-US" sz="2000" dirty="0" smtClean="0">
                <a:solidFill>
                  <a:srgbClr val="0070C0"/>
                </a:solidFill>
              </a:rPr>
              <a:t>between </a:t>
            </a:r>
            <a:r>
              <a:rPr lang="en-US" sz="2000" dirty="0">
                <a:solidFill>
                  <a:srgbClr val="0070C0"/>
                </a:solidFill>
              </a:rPr>
              <a:t>various inspection bodies if they </a:t>
            </a:r>
            <a:r>
              <a:rPr lang="en-US" sz="2000" dirty="0" smtClean="0">
                <a:solidFill>
                  <a:srgbClr val="0070C0"/>
                </a:solidFill>
              </a:rPr>
              <a:t>exist</a:t>
            </a:r>
            <a:endParaRPr lang="hr-HR" sz="2000" dirty="0" smtClean="0">
              <a:solidFill>
                <a:srgbClr val="0070C0"/>
              </a:solidFill>
            </a:endParaRPr>
          </a:p>
          <a:p>
            <a:pPr lvl="1">
              <a:spcBef>
                <a:spcPct val="20000"/>
              </a:spcBef>
            </a:pPr>
            <a:endParaRPr lang="hr-HR" sz="2000" dirty="0" smtClean="0">
              <a:solidFill>
                <a:srgbClr val="0070C0"/>
              </a:solidFill>
            </a:endParaRPr>
          </a:p>
          <a:p>
            <a:pPr lvl="1">
              <a:spcBef>
                <a:spcPct val="20000"/>
              </a:spcBef>
            </a:pPr>
            <a:endParaRPr lang="hr-HR" sz="2400" b="1" dirty="0" smtClean="0">
              <a:solidFill>
                <a:srgbClr val="00B050"/>
              </a:solidFill>
            </a:endParaRPr>
          </a:p>
          <a:p>
            <a:pPr marL="800100" lvl="1" indent="-342900">
              <a:spcBef>
                <a:spcPct val="20000"/>
              </a:spcBef>
              <a:buFontTx/>
              <a:buChar char="-"/>
            </a:pPr>
            <a:endParaRPr lang="hr-HR" sz="2000" dirty="0">
              <a:solidFill>
                <a:srgbClr val="0070C0"/>
              </a:solidFill>
            </a:endParaRPr>
          </a:p>
          <a:p>
            <a:pPr marL="800100" lvl="1" indent="-342900">
              <a:spcBef>
                <a:spcPct val="20000"/>
              </a:spcBef>
              <a:buFontTx/>
              <a:buChar char="-"/>
            </a:pPr>
            <a:endParaRPr lang="hr-HR" sz="2000" dirty="0" smtClean="0">
              <a:solidFill>
                <a:srgbClr val="0070C0"/>
              </a:solidFill>
            </a:endParaRPr>
          </a:p>
          <a:p>
            <a:pPr marL="742950" lvl="1" indent="-285750">
              <a:spcBef>
                <a:spcPct val="20000"/>
              </a:spcBef>
              <a:buFont typeface="Arial" charset="0"/>
              <a:buChar char="–"/>
            </a:pPr>
            <a:endParaRPr lang="hr-HR"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944922931"/>
      </p:ext>
    </p:extLst>
  </p:cSld>
  <p:clrMapOvr>
    <a:masterClrMapping/>
  </p:clrMapOvr>
  <p:transition spd="med">
    <p:fade thruBlk="1"/>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RMCEI monitoring</a:t>
            </a: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1" indent="-342900">
              <a:spcBef>
                <a:spcPct val="20000"/>
              </a:spcBef>
              <a:buFont typeface="Arial" charset="0"/>
              <a:buChar char="•"/>
            </a:pPr>
            <a:r>
              <a:rPr lang="hr-HR" sz="2400" b="1" dirty="0" smtClean="0">
                <a:solidFill>
                  <a:schemeClr val="tx2"/>
                </a:solidFill>
              </a:rPr>
              <a:t>Site monitoring</a:t>
            </a:r>
            <a:endParaRPr lang="hr-HR" sz="2000" dirty="0">
              <a:solidFill>
                <a:srgbClr val="0070C0"/>
              </a:solidFill>
            </a:endParaRPr>
          </a:p>
          <a:p>
            <a:pPr marL="0" lvl="1">
              <a:spcBef>
                <a:spcPct val="20000"/>
              </a:spcBef>
            </a:pPr>
            <a:r>
              <a:rPr lang="en-US" sz="2000" dirty="0">
                <a:solidFill>
                  <a:srgbClr val="0070C0"/>
                </a:solidFill>
              </a:rPr>
              <a:t>Each Member State should ensure that the following criteria are always applied in all </a:t>
            </a:r>
            <a:r>
              <a:rPr lang="en-US" sz="2000" dirty="0" smtClean="0">
                <a:solidFill>
                  <a:srgbClr val="0070C0"/>
                </a:solidFill>
              </a:rPr>
              <a:t>inspections</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to always check the EU regulations relevant to the </a:t>
            </a:r>
            <a:r>
              <a:rPr lang="hr-HR" sz="2000" dirty="0" err="1" smtClean="0">
                <a:solidFill>
                  <a:srgbClr val="0070C0"/>
                </a:solidFill>
              </a:rPr>
              <a:t>given</a:t>
            </a:r>
            <a:r>
              <a:rPr lang="en-US" sz="2000" dirty="0" smtClean="0">
                <a:solidFill>
                  <a:srgbClr val="0070C0"/>
                </a:solidFill>
              </a:rPr>
              <a:t> </a:t>
            </a:r>
            <a:r>
              <a:rPr lang="en-US" sz="2000" dirty="0">
                <a:solidFill>
                  <a:srgbClr val="0070C0"/>
                </a:solidFill>
              </a:rPr>
              <a:t>monitoring</a:t>
            </a:r>
          </a:p>
          <a:p>
            <a:pPr marL="742950" lvl="1" indent="-285750">
              <a:spcBef>
                <a:spcPct val="20000"/>
              </a:spcBef>
              <a:buFont typeface="Arial" charset="0"/>
              <a:buChar char="–"/>
            </a:pPr>
            <a:r>
              <a:rPr lang="en-US" sz="2000" dirty="0">
                <a:solidFill>
                  <a:srgbClr val="0070C0"/>
                </a:solidFill>
              </a:rPr>
              <a:t>If more inspectors </a:t>
            </a:r>
            <a:r>
              <a:rPr lang="hr-HR" sz="2000" dirty="0" err="1" smtClean="0">
                <a:solidFill>
                  <a:srgbClr val="0070C0"/>
                </a:solidFill>
              </a:rPr>
              <a:t>conduct</a:t>
            </a:r>
            <a:r>
              <a:rPr lang="hr-HR" sz="2000" dirty="0" smtClean="0">
                <a:solidFill>
                  <a:srgbClr val="0070C0"/>
                </a:solidFill>
              </a:rPr>
              <a:t> </a:t>
            </a:r>
            <a:r>
              <a:rPr lang="hr-HR" sz="2000" dirty="0" err="1" smtClean="0">
                <a:solidFill>
                  <a:srgbClr val="0070C0"/>
                </a:solidFill>
              </a:rPr>
              <a:t>inspection</a:t>
            </a:r>
            <a:r>
              <a:rPr lang="en-US" sz="2000" dirty="0" smtClean="0">
                <a:solidFill>
                  <a:srgbClr val="0070C0"/>
                </a:solidFill>
              </a:rPr>
              <a:t>, </a:t>
            </a:r>
            <a:r>
              <a:rPr lang="en-US" sz="2000" dirty="0">
                <a:solidFill>
                  <a:srgbClr val="0070C0"/>
                </a:solidFill>
              </a:rPr>
              <a:t>they share all relevant information both </a:t>
            </a:r>
            <a:r>
              <a:rPr lang="hr-HR" sz="2000" dirty="0" err="1" smtClean="0">
                <a:solidFill>
                  <a:srgbClr val="0070C0"/>
                </a:solidFill>
              </a:rPr>
              <a:t>from</a:t>
            </a:r>
            <a:r>
              <a:rPr lang="hr-HR" sz="2000" dirty="0" smtClean="0">
                <a:solidFill>
                  <a:srgbClr val="0070C0"/>
                </a:solidFill>
              </a:rPr>
              <a:t> </a:t>
            </a:r>
            <a:r>
              <a:rPr lang="hr-HR" sz="2000" dirty="0" err="1" smtClean="0">
                <a:solidFill>
                  <a:srgbClr val="0070C0"/>
                </a:solidFill>
              </a:rPr>
              <a:t>the</a:t>
            </a:r>
            <a:r>
              <a:rPr lang="hr-HR" sz="2000" dirty="0" smtClean="0">
                <a:solidFill>
                  <a:srgbClr val="0070C0"/>
                </a:solidFill>
              </a:rPr>
              <a:t> </a:t>
            </a:r>
            <a:r>
              <a:rPr lang="hr-HR" sz="2000" dirty="0" err="1" smtClean="0">
                <a:solidFill>
                  <a:srgbClr val="0070C0"/>
                </a:solidFill>
              </a:rPr>
              <a:t>field</a:t>
            </a:r>
            <a:r>
              <a:rPr lang="hr-HR" sz="2000" dirty="0" smtClean="0">
                <a:solidFill>
                  <a:srgbClr val="0070C0"/>
                </a:solidFill>
              </a:rPr>
              <a:t> </a:t>
            </a:r>
            <a:r>
              <a:rPr lang="en-US" sz="2000" dirty="0" smtClean="0">
                <a:solidFill>
                  <a:srgbClr val="0070C0"/>
                </a:solidFill>
              </a:rPr>
              <a:t>and other</a:t>
            </a:r>
            <a:r>
              <a:rPr lang="hr-HR" sz="2000" dirty="0" smtClean="0">
                <a:solidFill>
                  <a:srgbClr val="0070C0"/>
                </a:solidFill>
              </a:rPr>
              <a:t> </a:t>
            </a:r>
            <a:r>
              <a:rPr lang="hr-HR" sz="2000" dirty="0" err="1" smtClean="0">
                <a:solidFill>
                  <a:srgbClr val="0070C0"/>
                </a:solidFill>
              </a:rPr>
              <a:t>types</a:t>
            </a:r>
            <a:r>
              <a:rPr lang="hr-HR" sz="2000" dirty="0" smtClean="0">
                <a:solidFill>
                  <a:srgbClr val="0070C0"/>
                </a:solidFill>
              </a:rPr>
              <a:t> </a:t>
            </a:r>
            <a:r>
              <a:rPr lang="hr-HR" sz="2000" dirty="0" err="1" smtClean="0">
                <a:solidFill>
                  <a:srgbClr val="0070C0"/>
                </a:solidFill>
              </a:rPr>
              <a:t>of</a:t>
            </a:r>
            <a:r>
              <a:rPr lang="en-US" sz="2000" dirty="0" smtClean="0">
                <a:solidFill>
                  <a:srgbClr val="0070C0"/>
                </a:solidFill>
              </a:rPr>
              <a:t> </a:t>
            </a:r>
            <a:r>
              <a:rPr lang="en-US" sz="2000" dirty="0">
                <a:solidFill>
                  <a:srgbClr val="0070C0"/>
                </a:solidFill>
              </a:rPr>
              <a:t>information</a:t>
            </a:r>
          </a:p>
          <a:p>
            <a:pPr marL="742950" lvl="1" indent="-285750">
              <a:spcBef>
                <a:spcPct val="20000"/>
              </a:spcBef>
              <a:buFont typeface="Arial" charset="0"/>
              <a:buChar char="–"/>
            </a:pPr>
            <a:r>
              <a:rPr lang="en-US" sz="2000" dirty="0">
                <a:solidFill>
                  <a:srgbClr val="0070C0"/>
                </a:solidFill>
              </a:rPr>
              <a:t>that </a:t>
            </a:r>
            <a:r>
              <a:rPr lang="hr-HR" sz="2000" dirty="0" err="1" smtClean="0">
                <a:solidFill>
                  <a:srgbClr val="0070C0"/>
                </a:solidFill>
              </a:rPr>
              <a:t>reports</a:t>
            </a:r>
            <a:r>
              <a:rPr lang="hr-HR" sz="2000" dirty="0" smtClean="0">
                <a:solidFill>
                  <a:srgbClr val="0070C0"/>
                </a:solidFill>
              </a:rPr>
              <a:t> are </a:t>
            </a:r>
            <a:r>
              <a:rPr lang="hr-HR" sz="2000" dirty="0" err="1" smtClean="0">
                <a:solidFill>
                  <a:srgbClr val="0070C0"/>
                </a:solidFill>
              </a:rPr>
              <a:t>made</a:t>
            </a:r>
            <a:r>
              <a:rPr lang="hr-HR" sz="2000" dirty="0" smtClean="0">
                <a:solidFill>
                  <a:srgbClr val="0070C0"/>
                </a:solidFill>
              </a:rPr>
              <a:t> </a:t>
            </a:r>
            <a:r>
              <a:rPr lang="hr-HR" sz="2000" dirty="0" err="1" smtClean="0">
                <a:solidFill>
                  <a:srgbClr val="0070C0"/>
                </a:solidFill>
              </a:rPr>
              <a:t>about</a:t>
            </a:r>
            <a:r>
              <a:rPr lang="hr-HR" sz="2000" dirty="0" smtClean="0">
                <a:solidFill>
                  <a:srgbClr val="0070C0"/>
                </a:solidFill>
              </a:rPr>
              <a:t> </a:t>
            </a:r>
            <a:r>
              <a:rPr lang="en-US" sz="2000" dirty="0" smtClean="0">
                <a:solidFill>
                  <a:srgbClr val="0070C0"/>
                </a:solidFill>
              </a:rPr>
              <a:t>the </a:t>
            </a:r>
            <a:r>
              <a:rPr lang="en-US" sz="2000" dirty="0">
                <a:solidFill>
                  <a:srgbClr val="0070C0"/>
                </a:solidFill>
              </a:rPr>
              <a:t>findings of inspection </a:t>
            </a:r>
            <a:r>
              <a:rPr lang="en-US" sz="2000" dirty="0" smtClean="0">
                <a:solidFill>
                  <a:srgbClr val="0070C0"/>
                </a:solidFill>
              </a:rPr>
              <a:t>on </a:t>
            </a:r>
            <a:r>
              <a:rPr lang="en-US" sz="2000" dirty="0">
                <a:solidFill>
                  <a:srgbClr val="0070C0"/>
                </a:solidFill>
              </a:rPr>
              <a:t>the basis of the criteria described in the RMCEI and that they are available to all competent authorities in </a:t>
            </a:r>
            <a:r>
              <a:rPr lang="en-US" sz="2000" dirty="0" smtClean="0">
                <a:solidFill>
                  <a:srgbClr val="0070C0"/>
                </a:solidFill>
              </a:rPr>
              <a:t>t</a:t>
            </a:r>
            <a:r>
              <a:rPr lang="hr-HR" sz="2000" dirty="0" smtClean="0">
                <a:solidFill>
                  <a:srgbClr val="0070C0"/>
                </a:solidFill>
              </a:rPr>
              <a:t>he </a:t>
            </a:r>
            <a:r>
              <a:rPr lang="en-US" sz="2000" dirty="0" smtClean="0">
                <a:solidFill>
                  <a:srgbClr val="0070C0"/>
                </a:solidFill>
              </a:rPr>
              <a:t>Member State</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that inspectors have </a:t>
            </a:r>
            <a:r>
              <a:rPr lang="hr-HR" sz="2000" dirty="0">
                <a:solidFill>
                  <a:srgbClr val="0070C0"/>
                </a:solidFill>
              </a:rPr>
              <a:t>a</a:t>
            </a:r>
            <a:r>
              <a:rPr lang="en-US" sz="2000" dirty="0" smtClean="0">
                <a:solidFill>
                  <a:srgbClr val="0070C0"/>
                </a:solidFill>
              </a:rPr>
              <a:t> </a:t>
            </a:r>
            <a:r>
              <a:rPr lang="en-US" sz="2000" dirty="0">
                <a:solidFill>
                  <a:srgbClr val="0070C0"/>
                </a:solidFill>
              </a:rPr>
              <a:t>legal basis to provide access to the </a:t>
            </a:r>
            <a:r>
              <a:rPr lang="en-US" sz="2000" dirty="0" smtClean="0">
                <a:solidFill>
                  <a:srgbClr val="0070C0"/>
                </a:solidFill>
              </a:rPr>
              <a:t>supervised </a:t>
            </a:r>
            <a:r>
              <a:rPr lang="en-US" sz="2000" dirty="0">
                <a:solidFill>
                  <a:srgbClr val="0070C0"/>
                </a:solidFill>
              </a:rPr>
              <a:t>operator and to all relevant information</a:t>
            </a:r>
          </a:p>
          <a:p>
            <a:pPr marL="742950" lvl="1" indent="-285750">
              <a:spcBef>
                <a:spcPct val="20000"/>
              </a:spcBef>
              <a:buFont typeface="Arial" charset="0"/>
              <a:buChar char="–"/>
            </a:pPr>
            <a:r>
              <a:rPr lang="en-US" sz="2000" dirty="0">
                <a:solidFill>
                  <a:srgbClr val="0070C0"/>
                </a:solidFill>
              </a:rPr>
              <a:t>due to lack of conformity / </a:t>
            </a:r>
            <a:r>
              <a:rPr lang="en-US" sz="2000" dirty="0" err="1" smtClean="0">
                <a:solidFill>
                  <a:srgbClr val="0070C0"/>
                </a:solidFill>
              </a:rPr>
              <a:t>irregularit</a:t>
            </a:r>
            <a:r>
              <a:rPr lang="hr-HR" sz="2000" dirty="0" err="1" smtClean="0">
                <a:solidFill>
                  <a:srgbClr val="0070C0"/>
                </a:solidFill>
              </a:rPr>
              <a:t>ies</a:t>
            </a:r>
            <a:endParaRPr lang="hr-HR"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026851731"/>
      </p:ext>
    </p:extLst>
  </p:cSld>
  <p:clrMapOvr>
    <a:masterClrMapping/>
  </p:clrMapOvr>
  <p:transition spd="med">
    <p:fade thruBlk="1"/>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08066" y="1155469"/>
            <a:ext cx="8964914" cy="5078313"/>
          </a:xfrm>
          <a:prstGeom prst="rect">
            <a:avLst/>
          </a:prstGeom>
        </p:spPr>
        <p:txBody>
          <a:bodyPr wrap="square">
            <a:spAutoFit/>
          </a:bodyPr>
          <a:lstStyle/>
          <a:p>
            <a:pPr marL="0" lvl="1">
              <a:spcBef>
                <a:spcPct val="20000"/>
              </a:spcBef>
            </a:pPr>
            <a:r>
              <a:rPr lang="hr-BA" sz="2400" b="1" dirty="0">
                <a:solidFill>
                  <a:srgbClr val="1F497D"/>
                </a:solidFill>
              </a:rPr>
              <a:t>Air Protection </a:t>
            </a:r>
            <a:r>
              <a:rPr lang="hr-BA" sz="2400" b="1" dirty="0" err="1">
                <a:solidFill>
                  <a:srgbClr val="1F497D"/>
                </a:solidFill>
              </a:rPr>
              <a:t>Act</a:t>
            </a:r>
            <a:r>
              <a:rPr lang="hr-BA" sz="2400" b="1" dirty="0">
                <a:solidFill>
                  <a:srgbClr val="1F497D"/>
                </a:solidFill>
              </a:rPr>
              <a:t> </a:t>
            </a:r>
            <a:r>
              <a:rPr lang="hr-BA" sz="2000" dirty="0">
                <a:solidFill>
                  <a:srgbClr val="0070C0"/>
                </a:solidFill>
              </a:rPr>
              <a:t>(OG </a:t>
            </a:r>
            <a:r>
              <a:rPr lang="hr-BA" sz="2000" dirty="0" smtClean="0">
                <a:hlinkClick r:id="rId4"/>
              </a:rPr>
              <a:t>130/2011</a:t>
            </a:r>
            <a:r>
              <a:rPr lang="hr-BA" sz="2000" dirty="0" smtClean="0"/>
              <a:t>,</a:t>
            </a:r>
            <a:r>
              <a:rPr lang="hr-BA" sz="2000" dirty="0"/>
              <a:t> </a:t>
            </a:r>
            <a:r>
              <a:rPr lang="hr-BA" sz="2000" dirty="0">
                <a:hlinkClick r:id="rId5"/>
              </a:rPr>
              <a:t>47/14</a:t>
            </a:r>
            <a:r>
              <a:rPr lang="hr-BA" sz="2000" dirty="0"/>
              <a:t>, </a:t>
            </a:r>
            <a:r>
              <a:rPr lang="hr-BA" sz="2000" u="sng" dirty="0">
                <a:hlinkClick r:id="rId6"/>
              </a:rPr>
              <a:t>61/17</a:t>
            </a:r>
            <a:r>
              <a:rPr lang="hr-BA" sz="2000" dirty="0">
                <a:solidFill>
                  <a:srgbClr val="0070C0"/>
                </a:solidFill>
              </a:rPr>
              <a:t>) </a:t>
            </a:r>
            <a:r>
              <a:rPr lang="hr-BA" sz="2000" dirty="0" err="1" smtClean="0">
                <a:solidFill>
                  <a:srgbClr val="0070C0"/>
                </a:solidFill>
              </a:rPr>
              <a:t>establishes</a:t>
            </a:r>
            <a:r>
              <a:rPr lang="hr-BA" sz="2000" dirty="0" smtClean="0">
                <a:solidFill>
                  <a:srgbClr val="0070C0"/>
                </a:solidFill>
              </a:rPr>
              <a:t> </a:t>
            </a:r>
            <a:r>
              <a:rPr lang="hr-BA" sz="2000" dirty="0" err="1" smtClean="0">
                <a:solidFill>
                  <a:srgbClr val="0070C0"/>
                </a:solidFill>
              </a:rPr>
              <a:t>following</a:t>
            </a:r>
            <a:r>
              <a:rPr lang="hr-BA" sz="2000" dirty="0" smtClean="0">
                <a:solidFill>
                  <a:srgbClr val="0070C0"/>
                </a:solidFill>
              </a:rPr>
              <a:t>: </a:t>
            </a:r>
          </a:p>
          <a:p>
            <a:pPr marL="342900" lvl="1" indent="-342900">
              <a:spcBef>
                <a:spcPct val="20000"/>
              </a:spcBef>
              <a:buFontTx/>
              <a:buChar char="-"/>
            </a:pPr>
            <a:r>
              <a:rPr lang="en-US" sz="2000" dirty="0" smtClean="0">
                <a:solidFill>
                  <a:srgbClr val="0070C0"/>
                </a:solidFill>
              </a:rPr>
              <a:t>fundamental </a:t>
            </a:r>
            <a:r>
              <a:rPr lang="en-US" sz="2000" dirty="0">
                <a:solidFill>
                  <a:srgbClr val="0070C0"/>
                </a:solidFill>
              </a:rPr>
              <a:t>goals of air protection,</a:t>
            </a:r>
          </a:p>
          <a:p>
            <a:pPr marL="342900" lvl="1" indent="-342900">
              <a:spcBef>
                <a:spcPct val="20000"/>
              </a:spcBef>
              <a:buFontTx/>
              <a:buChar char="-"/>
            </a:pPr>
            <a:r>
              <a:rPr lang="en-US" sz="2000" dirty="0" smtClean="0">
                <a:solidFill>
                  <a:srgbClr val="0070C0"/>
                </a:solidFill>
              </a:rPr>
              <a:t>meaning </a:t>
            </a:r>
            <a:r>
              <a:rPr lang="en-US" sz="2000" dirty="0">
                <a:solidFill>
                  <a:srgbClr val="0070C0"/>
                </a:solidFill>
              </a:rPr>
              <a:t>of terms in </a:t>
            </a:r>
            <a:r>
              <a:rPr lang="en-US" sz="2000" dirty="0" smtClean="0">
                <a:solidFill>
                  <a:srgbClr val="0070C0"/>
                </a:solidFill>
              </a:rPr>
              <a:t>the </a:t>
            </a:r>
            <a:r>
              <a:rPr lang="en-US" sz="2000" dirty="0">
                <a:solidFill>
                  <a:srgbClr val="0070C0"/>
                </a:solidFill>
              </a:rPr>
              <a:t>sense of the Act,</a:t>
            </a:r>
          </a:p>
          <a:p>
            <a:pPr marL="342900" lvl="1" indent="-342900">
              <a:spcBef>
                <a:spcPct val="20000"/>
              </a:spcBef>
              <a:buFontTx/>
              <a:buChar char="-"/>
            </a:pPr>
            <a:r>
              <a:rPr lang="en-US" sz="2000" dirty="0">
                <a:solidFill>
                  <a:srgbClr val="0070C0"/>
                </a:solidFill>
              </a:rPr>
              <a:t>institutional jurisdiction and responsibility for the implementation of the Act </a:t>
            </a:r>
            <a:r>
              <a:rPr lang="hr-HR" sz="2000" dirty="0" smtClean="0">
                <a:solidFill>
                  <a:srgbClr val="0070C0"/>
                </a:solidFill>
              </a:rPr>
              <a:t>are</a:t>
            </a:r>
            <a:r>
              <a:rPr lang="en-US" sz="2000" dirty="0" smtClean="0">
                <a:solidFill>
                  <a:srgbClr val="0070C0"/>
                </a:solidFill>
              </a:rPr>
              <a:t> </a:t>
            </a:r>
            <a:r>
              <a:rPr lang="en-US" sz="2000" dirty="0">
                <a:solidFill>
                  <a:srgbClr val="0070C0"/>
                </a:solidFill>
              </a:rPr>
              <a:t>established,</a:t>
            </a:r>
          </a:p>
          <a:p>
            <a:pPr marL="342900" lvl="1" indent="-342900">
              <a:spcBef>
                <a:spcPct val="20000"/>
              </a:spcBef>
              <a:buFontTx/>
              <a:buChar char="-"/>
            </a:pPr>
            <a:r>
              <a:rPr lang="hr-HR" sz="2000" dirty="0" err="1" smtClean="0">
                <a:solidFill>
                  <a:srgbClr val="0070C0"/>
                </a:solidFill>
              </a:rPr>
              <a:t>systematic</a:t>
            </a:r>
            <a:r>
              <a:rPr lang="en-US" sz="2000" dirty="0" smtClean="0">
                <a:solidFill>
                  <a:srgbClr val="0070C0"/>
                </a:solidFill>
              </a:rPr>
              <a:t> </a:t>
            </a:r>
            <a:r>
              <a:rPr lang="en-US" sz="2000" dirty="0">
                <a:solidFill>
                  <a:srgbClr val="0070C0"/>
                </a:solidFill>
              </a:rPr>
              <a:t>documents and participation of the public in </a:t>
            </a:r>
            <a:r>
              <a:rPr lang="hr-HR" sz="2000" dirty="0" smtClean="0">
                <a:solidFill>
                  <a:srgbClr val="0070C0"/>
                </a:solidFill>
              </a:rPr>
              <a:t>development </a:t>
            </a:r>
            <a:r>
              <a:rPr lang="hr-HR" sz="2000" dirty="0" err="1" smtClean="0">
                <a:solidFill>
                  <a:srgbClr val="0070C0"/>
                </a:solidFill>
              </a:rPr>
              <a:t>thereof</a:t>
            </a:r>
            <a:r>
              <a:rPr lang="en-US" sz="2000" dirty="0" smtClean="0">
                <a:solidFill>
                  <a:srgbClr val="0070C0"/>
                </a:solidFill>
              </a:rPr>
              <a:t>;</a:t>
            </a:r>
            <a:endParaRPr lang="en-US" sz="2000" dirty="0">
              <a:solidFill>
                <a:srgbClr val="0070C0"/>
              </a:solidFill>
            </a:endParaRPr>
          </a:p>
          <a:p>
            <a:pPr marL="342900" lvl="1" indent="-342900">
              <a:spcBef>
                <a:spcPct val="20000"/>
              </a:spcBef>
              <a:buFontTx/>
              <a:buChar char="-"/>
            </a:pPr>
            <a:r>
              <a:rPr lang="en-US" sz="2000" dirty="0">
                <a:solidFill>
                  <a:srgbClr val="0070C0"/>
                </a:solidFill>
              </a:rPr>
              <a:t>the way of monitoring and assessing air quality on the territory of the Republic of Croatia</a:t>
            </a:r>
            <a:r>
              <a:rPr lang="en-US" sz="2000" dirty="0" smtClean="0">
                <a:solidFill>
                  <a:srgbClr val="0070C0"/>
                </a:solidFill>
              </a:rPr>
              <a:t>,</a:t>
            </a:r>
            <a:endParaRPr lang="hr-HR" sz="2000" dirty="0" smtClean="0">
              <a:solidFill>
                <a:srgbClr val="0070C0"/>
              </a:solidFill>
            </a:endParaRPr>
          </a:p>
          <a:p>
            <a:pPr marL="342900" lvl="1" indent="-342900">
              <a:spcBef>
                <a:spcPct val="20000"/>
              </a:spcBef>
              <a:buFontTx/>
              <a:buChar char="-"/>
            </a:pPr>
            <a:r>
              <a:rPr lang="en-US" sz="2000" dirty="0">
                <a:solidFill>
                  <a:srgbClr val="0070C0"/>
                </a:solidFill>
              </a:rPr>
              <a:t>classification of the territory of the State </a:t>
            </a:r>
            <a:r>
              <a:rPr lang="hr-HR" sz="2000" dirty="0" err="1" smtClean="0">
                <a:solidFill>
                  <a:srgbClr val="0070C0"/>
                </a:solidFill>
              </a:rPr>
              <a:t>in</a:t>
            </a:r>
            <a:r>
              <a:rPr lang="en-US" sz="2000" dirty="0" smtClean="0">
                <a:solidFill>
                  <a:srgbClr val="0070C0"/>
                </a:solidFill>
              </a:rPr>
              <a:t>to </a:t>
            </a:r>
            <a:r>
              <a:rPr lang="en-US" sz="2000" dirty="0">
                <a:solidFill>
                  <a:srgbClr val="0070C0"/>
                </a:solidFill>
              </a:rPr>
              <a:t>zones and agglomerations with respect to air pollution levels,</a:t>
            </a:r>
          </a:p>
          <a:p>
            <a:pPr marL="342900" lvl="1" indent="-342900">
              <a:spcBef>
                <a:spcPct val="20000"/>
              </a:spcBef>
              <a:buFontTx/>
              <a:buChar char="-"/>
            </a:pPr>
            <a:r>
              <a:rPr lang="en-US" sz="2000" dirty="0">
                <a:solidFill>
                  <a:srgbClr val="0070C0"/>
                </a:solidFill>
              </a:rPr>
              <a:t>measures to prevent and reduce air pollution,</a:t>
            </a:r>
          </a:p>
          <a:p>
            <a:pPr marL="342900" lvl="1" indent="-342900">
              <a:spcBef>
                <a:spcPct val="20000"/>
              </a:spcBef>
              <a:buFontTx/>
              <a:buChar char="-"/>
            </a:pPr>
            <a:r>
              <a:rPr lang="hr-HR" sz="2000" dirty="0" err="1" smtClean="0">
                <a:solidFill>
                  <a:srgbClr val="0070C0"/>
                </a:solidFill>
              </a:rPr>
              <a:t>adopting</a:t>
            </a:r>
            <a:r>
              <a:rPr lang="en-US" sz="2000" dirty="0" smtClean="0">
                <a:solidFill>
                  <a:srgbClr val="0070C0"/>
                </a:solidFill>
              </a:rPr>
              <a:t> </a:t>
            </a:r>
            <a:r>
              <a:rPr lang="en-US" sz="2000" dirty="0">
                <a:solidFill>
                  <a:srgbClr val="0070C0"/>
                </a:solidFill>
              </a:rPr>
              <a:t>action plans to improve air quality,</a:t>
            </a:r>
          </a:p>
          <a:p>
            <a:pPr marL="342900" lvl="1" indent="-342900">
              <a:spcBef>
                <a:spcPct val="20000"/>
              </a:spcBef>
              <a:buFontTx/>
              <a:buChar char="-"/>
            </a:pPr>
            <a:r>
              <a:rPr lang="en-US" sz="2000" dirty="0">
                <a:solidFill>
                  <a:srgbClr val="0070C0"/>
                </a:solidFill>
              </a:rPr>
              <a:t>reporting on air quality and data exchange,</a:t>
            </a:r>
          </a:p>
          <a:p>
            <a:pPr marL="342900" lvl="1" indent="-342900">
              <a:spcBef>
                <a:spcPct val="20000"/>
              </a:spcBef>
              <a:buFontTx/>
              <a:buChar char="-"/>
            </a:pPr>
            <a:r>
              <a:rPr lang="en-US" sz="2000" dirty="0">
                <a:solidFill>
                  <a:srgbClr val="0070C0"/>
                </a:solidFill>
              </a:rPr>
              <a:t>conducting professional </a:t>
            </a:r>
            <a:r>
              <a:rPr lang="hr-HR" sz="2000" dirty="0" err="1" smtClean="0">
                <a:solidFill>
                  <a:srgbClr val="0070C0"/>
                </a:solidFill>
              </a:rPr>
              <a:t>tasks</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en-US" sz="2000" dirty="0" smtClean="0">
                <a:solidFill>
                  <a:srgbClr val="0070C0"/>
                </a:solidFill>
              </a:rPr>
              <a:t>air </a:t>
            </a:r>
            <a:r>
              <a:rPr lang="en-US" sz="2000" dirty="0">
                <a:solidFill>
                  <a:srgbClr val="0070C0"/>
                </a:solidFill>
              </a:rPr>
              <a:t>quality </a:t>
            </a:r>
            <a:r>
              <a:rPr lang="en-US" sz="2000" dirty="0" smtClean="0">
                <a:solidFill>
                  <a:srgbClr val="0070C0"/>
                </a:solidFill>
              </a:rPr>
              <a:t>monitoring</a:t>
            </a:r>
            <a:r>
              <a:rPr lang="hr-HR" sz="2000" dirty="0" smtClean="0">
                <a:solidFill>
                  <a:srgbClr val="0070C0"/>
                </a:solidFill>
              </a:rPr>
              <a:t> </a:t>
            </a:r>
            <a:r>
              <a:rPr lang="hr-HR" sz="2000" dirty="0" err="1" smtClean="0">
                <a:solidFill>
                  <a:srgbClr val="0070C0"/>
                </a:solidFill>
              </a:rPr>
              <a:t>and</a:t>
            </a:r>
            <a:r>
              <a:rPr lang="hr-HR" sz="2000" dirty="0" smtClean="0">
                <a:solidFill>
                  <a:srgbClr val="0070C0"/>
                </a:solidFill>
              </a:rPr>
              <a:t> </a:t>
            </a:r>
            <a:r>
              <a:rPr lang="hr-HR" sz="2000" dirty="0" err="1" smtClean="0">
                <a:solidFill>
                  <a:srgbClr val="0070C0"/>
                </a:solidFill>
              </a:rPr>
              <a:t>air</a:t>
            </a:r>
            <a:r>
              <a:rPr lang="hr-HR" sz="2000" dirty="0" smtClean="0">
                <a:solidFill>
                  <a:srgbClr val="0070C0"/>
                </a:solidFill>
              </a:rPr>
              <a:t> </a:t>
            </a:r>
            <a:r>
              <a:rPr lang="hr-HR" sz="2000" dirty="0" err="1" smtClean="0">
                <a:solidFill>
                  <a:srgbClr val="0070C0"/>
                </a:solidFill>
              </a:rPr>
              <a:t>emissions</a:t>
            </a:r>
            <a:r>
              <a:rPr lang="hr-BA" sz="2000" dirty="0" smtClean="0">
                <a:solidFill>
                  <a:srgbClr val="0070C0"/>
                </a:solidFill>
              </a:rPr>
              <a:t>,</a:t>
            </a: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178299011"/>
      </p:ext>
    </p:extLst>
  </p:cSld>
  <p:clrMapOvr>
    <a:masterClrMapping/>
  </p:clrMapOvr>
  <p:transition spd="med">
    <p:fade thruBlk="1"/>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a:t>
            </a:r>
            <a:r>
              <a:rPr lang="hr-HR" sz="2800" b="1" dirty="0">
                <a:solidFill>
                  <a:schemeClr val="tx2"/>
                </a:solidFill>
                <a:effectLst>
                  <a:glow>
                    <a:srgbClr val="7F7F7F">
                      <a:alpha val="35000"/>
                    </a:srgbClr>
                  </a:glow>
                </a:effectLst>
              </a:rPr>
              <a:t>RMCEI - </a:t>
            </a:r>
            <a:r>
              <a:rPr lang="hr-HR" sz="2800" b="1" dirty="0" smtClean="0">
                <a:solidFill>
                  <a:schemeClr val="tx2"/>
                </a:solidFill>
                <a:effectLst>
                  <a:glow>
                    <a:srgbClr val="7F7F7F">
                      <a:alpha val="35000"/>
                    </a:srgbClr>
                  </a:glow>
                </a:effectLst>
              </a:rPr>
              <a:t>monitoring</a:t>
            </a: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1" indent="-342900">
              <a:spcBef>
                <a:spcPct val="20000"/>
              </a:spcBef>
              <a:buFont typeface="Arial" charset="0"/>
              <a:buChar char="•"/>
            </a:pPr>
            <a:r>
              <a:rPr lang="hr-HR" sz="2400" b="1" dirty="0" err="1" smtClean="0">
                <a:solidFill>
                  <a:schemeClr val="tx2"/>
                </a:solidFill>
              </a:rPr>
              <a:t>What</a:t>
            </a:r>
            <a:r>
              <a:rPr lang="hr-HR" sz="2400" b="1" dirty="0" smtClean="0">
                <a:solidFill>
                  <a:schemeClr val="tx2"/>
                </a:solidFill>
              </a:rPr>
              <a:t> </a:t>
            </a:r>
            <a:r>
              <a:rPr lang="hr-HR" sz="2400" b="1" dirty="0" err="1" smtClean="0">
                <a:solidFill>
                  <a:schemeClr val="tx2"/>
                </a:solidFill>
              </a:rPr>
              <a:t>types</a:t>
            </a:r>
            <a:r>
              <a:rPr lang="hr-HR" sz="2400" b="1" dirty="0" smtClean="0">
                <a:solidFill>
                  <a:schemeClr val="tx2"/>
                </a:solidFill>
              </a:rPr>
              <a:t> </a:t>
            </a:r>
            <a:r>
              <a:rPr lang="hr-HR" sz="2400" b="1" dirty="0" err="1" smtClean="0">
                <a:solidFill>
                  <a:schemeClr val="tx2"/>
                </a:solidFill>
              </a:rPr>
              <a:t>of</a:t>
            </a:r>
            <a:r>
              <a:rPr lang="hr-HR" sz="2400" b="1" dirty="0" smtClean="0">
                <a:solidFill>
                  <a:schemeClr val="tx2"/>
                </a:solidFill>
              </a:rPr>
              <a:t> </a:t>
            </a:r>
            <a:r>
              <a:rPr lang="hr-HR" sz="2400" b="1" dirty="0" err="1" smtClean="0">
                <a:solidFill>
                  <a:schemeClr val="tx2"/>
                </a:solidFill>
              </a:rPr>
              <a:t>inspection</a:t>
            </a:r>
            <a:r>
              <a:rPr lang="hr-HR" sz="2400" b="1" dirty="0" smtClean="0">
                <a:solidFill>
                  <a:schemeClr val="tx2"/>
                </a:solidFill>
              </a:rPr>
              <a:t> are </a:t>
            </a:r>
            <a:r>
              <a:rPr lang="hr-HR" sz="2400" b="1" dirty="0" err="1" smtClean="0">
                <a:solidFill>
                  <a:schemeClr val="tx2"/>
                </a:solidFill>
              </a:rPr>
              <a:t>there</a:t>
            </a:r>
            <a:r>
              <a:rPr lang="hr-HR" sz="2400" b="1" dirty="0" smtClean="0">
                <a:solidFill>
                  <a:schemeClr val="tx2"/>
                </a:solidFill>
              </a:rPr>
              <a:t>? </a:t>
            </a:r>
            <a:endParaRPr lang="hr-HR" sz="2400" b="1" dirty="0">
              <a:solidFill>
                <a:schemeClr val="tx2"/>
              </a:solidFill>
            </a:endParaRPr>
          </a:p>
          <a:p>
            <a:pPr lvl="1">
              <a:spcBef>
                <a:spcPct val="20000"/>
              </a:spcBef>
            </a:pPr>
            <a:endParaRPr lang="hr-HR" sz="2000" dirty="0" smtClean="0">
              <a:solidFill>
                <a:srgbClr val="0070C0"/>
              </a:solidFill>
            </a:endParaRPr>
          </a:p>
          <a:p>
            <a:pPr lvl="1">
              <a:spcBef>
                <a:spcPct val="20000"/>
              </a:spcBef>
            </a:pPr>
            <a:r>
              <a:rPr lang="en-US" sz="2000" dirty="0">
                <a:solidFill>
                  <a:srgbClr val="0070C0"/>
                </a:solidFill>
              </a:rPr>
              <a:t>Routine - Scheduled</a:t>
            </a:r>
          </a:p>
          <a:p>
            <a:pPr lvl="1">
              <a:spcBef>
                <a:spcPct val="20000"/>
              </a:spcBef>
            </a:pPr>
            <a:endParaRPr lang="en-US" sz="2000" dirty="0">
              <a:solidFill>
                <a:srgbClr val="0070C0"/>
              </a:solidFill>
            </a:endParaRPr>
          </a:p>
          <a:p>
            <a:pPr lvl="1">
              <a:spcBef>
                <a:spcPct val="20000"/>
              </a:spcBef>
            </a:pPr>
            <a:r>
              <a:rPr lang="hr-HR" sz="2000" dirty="0" smtClean="0">
                <a:solidFill>
                  <a:srgbClr val="0070C0"/>
                </a:solidFill>
              </a:rPr>
              <a:t>U</a:t>
            </a:r>
            <a:r>
              <a:rPr lang="en-US" sz="2000" dirty="0" err="1" smtClean="0">
                <a:solidFill>
                  <a:srgbClr val="0070C0"/>
                </a:solidFill>
              </a:rPr>
              <a:t>nplanned</a:t>
            </a:r>
            <a:endParaRPr lang="en-US" sz="2000" dirty="0">
              <a:solidFill>
                <a:srgbClr val="0070C0"/>
              </a:solidFill>
            </a:endParaRPr>
          </a:p>
          <a:p>
            <a:pPr lvl="1">
              <a:spcBef>
                <a:spcPct val="20000"/>
              </a:spcBef>
            </a:pPr>
            <a:r>
              <a:rPr lang="hr-HR" sz="2000" dirty="0" smtClean="0">
                <a:solidFill>
                  <a:srgbClr val="0070C0"/>
                </a:solidFill>
              </a:rPr>
              <a:t>-</a:t>
            </a:r>
            <a:r>
              <a:rPr lang="hr-HR" sz="2000" dirty="0" err="1" smtClean="0">
                <a:solidFill>
                  <a:srgbClr val="0070C0"/>
                </a:solidFill>
              </a:rPr>
              <a:t>due</a:t>
            </a:r>
            <a:r>
              <a:rPr lang="hr-HR" sz="2000" dirty="0" smtClean="0">
                <a:solidFill>
                  <a:srgbClr val="0070C0"/>
                </a:solidFill>
              </a:rPr>
              <a:t> to </a:t>
            </a:r>
            <a:r>
              <a:rPr lang="hr-HR" sz="2000" dirty="0" err="1" smtClean="0">
                <a:solidFill>
                  <a:srgbClr val="0070C0"/>
                </a:solidFill>
              </a:rPr>
              <a:t>charges</a:t>
            </a:r>
            <a:endParaRPr lang="en-US" sz="2000" dirty="0">
              <a:solidFill>
                <a:srgbClr val="0070C0"/>
              </a:solidFill>
            </a:endParaRPr>
          </a:p>
          <a:p>
            <a:pPr lvl="1">
              <a:spcBef>
                <a:spcPct val="20000"/>
              </a:spcBef>
            </a:pPr>
            <a:r>
              <a:rPr lang="hr-HR" sz="2000" dirty="0" smtClean="0">
                <a:solidFill>
                  <a:srgbClr val="0070C0"/>
                </a:solidFill>
              </a:rPr>
              <a:t>-</a:t>
            </a:r>
            <a:r>
              <a:rPr lang="hr-HR" sz="2000" dirty="0" err="1" smtClean="0">
                <a:solidFill>
                  <a:srgbClr val="0070C0"/>
                </a:solidFill>
              </a:rPr>
              <a:t>due</a:t>
            </a:r>
            <a:r>
              <a:rPr lang="hr-HR" sz="2000" dirty="0" smtClean="0">
                <a:solidFill>
                  <a:srgbClr val="0070C0"/>
                </a:solidFill>
              </a:rPr>
              <a:t> to </a:t>
            </a:r>
            <a:r>
              <a:rPr lang="en-US" sz="2000" dirty="0" smtClean="0">
                <a:solidFill>
                  <a:srgbClr val="0070C0"/>
                </a:solidFill>
              </a:rPr>
              <a:t>accidents</a:t>
            </a:r>
            <a:endParaRPr lang="en-US" sz="2000" dirty="0">
              <a:solidFill>
                <a:srgbClr val="0070C0"/>
              </a:solidFill>
            </a:endParaRPr>
          </a:p>
          <a:p>
            <a:pPr lvl="1">
              <a:spcBef>
                <a:spcPct val="20000"/>
              </a:spcBef>
            </a:pPr>
            <a:r>
              <a:rPr lang="hr-HR" sz="2000" dirty="0" smtClean="0">
                <a:solidFill>
                  <a:srgbClr val="0070C0"/>
                </a:solidFill>
              </a:rPr>
              <a:t>-</a:t>
            </a:r>
            <a:r>
              <a:rPr lang="en-US" sz="2000" dirty="0" smtClean="0">
                <a:solidFill>
                  <a:srgbClr val="0070C0"/>
                </a:solidFill>
              </a:rPr>
              <a:t>due </a:t>
            </a:r>
            <a:r>
              <a:rPr lang="en-US" sz="2000" dirty="0">
                <a:solidFill>
                  <a:srgbClr val="0070C0"/>
                </a:solidFill>
              </a:rPr>
              <a:t>to lack of conformity / </a:t>
            </a:r>
            <a:r>
              <a:rPr lang="en-US" sz="2000" dirty="0" err="1" smtClean="0">
                <a:solidFill>
                  <a:srgbClr val="0070C0"/>
                </a:solidFill>
              </a:rPr>
              <a:t>irregularit</a:t>
            </a:r>
            <a:r>
              <a:rPr lang="hr-HR" sz="2000" dirty="0" err="1" smtClean="0">
                <a:solidFill>
                  <a:srgbClr val="0070C0"/>
                </a:solidFill>
              </a:rPr>
              <a:t>ies</a:t>
            </a:r>
            <a:endParaRPr lang="hr-HR" sz="2000" dirty="0" smtClean="0">
              <a:solidFill>
                <a:srgbClr val="0070C0"/>
              </a:solidFill>
            </a:endParaRPr>
          </a:p>
          <a:p>
            <a:pPr lvl="1">
              <a:spcBef>
                <a:spcPct val="20000"/>
              </a:spcBef>
            </a:pPr>
            <a:endParaRPr lang="hr-HR"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278402732"/>
      </p:ext>
    </p:extLst>
  </p:cSld>
  <p:clrMapOvr>
    <a:masterClrMapping/>
  </p:clrMapOvr>
  <p:transition spd="med">
    <p:fade thruBlk="1"/>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a:t>
            </a:r>
            <a:r>
              <a:rPr lang="hr-HR" sz="2800" b="1" dirty="0">
                <a:solidFill>
                  <a:schemeClr val="tx2"/>
                </a:solidFill>
                <a:effectLst>
                  <a:glow>
                    <a:srgbClr val="7F7F7F">
                      <a:alpha val="35000"/>
                    </a:srgbClr>
                  </a:glow>
                </a:effectLst>
              </a:rPr>
              <a:t>RMCEI - </a:t>
            </a:r>
            <a:r>
              <a:rPr lang="hr-HR" sz="2800" b="1" dirty="0" smtClean="0">
                <a:solidFill>
                  <a:schemeClr val="tx2"/>
                </a:solidFill>
                <a:effectLst>
                  <a:glow>
                    <a:srgbClr val="7F7F7F">
                      <a:alpha val="35000"/>
                    </a:srgbClr>
                  </a:glow>
                </a:effectLst>
              </a:rPr>
              <a:t>monitoring</a:t>
            </a:r>
          </a:p>
        </p:txBody>
      </p:sp>
      <p:sp>
        <p:nvSpPr>
          <p:cNvPr id="9" name="Content Placeholder 8"/>
          <p:cNvSpPr>
            <a:spLocks/>
          </p:cNvSpPr>
          <p:nvPr/>
        </p:nvSpPr>
        <p:spPr bwMode="auto">
          <a:xfrm>
            <a:off x="479440" y="1000235"/>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1" indent="-342900">
              <a:spcBef>
                <a:spcPct val="20000"/>
              </a:spcBef>
              <a:buFont typeface="Arial" charset="0"/>
              <a:buChar char="•"/>
            </a:pPr>
            <a:r>
              <a:rPr lang="hr-HR" sz="2400" b="1" dirty="0" err="1" smtClean="0">
                <a:solidFill>
                  <a:schemeClr val="tx2"/>
                </a:solidFill>
              </a:rPr>
              <a:t>Planned</a:t>
            </a:r>
            <a:r>
              <a:rPr lang="hr-HR" sz="2400" b="1" dirty="0" smtClean="0">
                <a:solidFill>
                  <a:schemeClr val="tx2"/>
                </a:solidFill>
              </a:rPr>
              <a:t>- </a:t>
            </a:r>
            <a:r>
              <a:rPr lang="hr-HR" sz="2400" b="1" dirty="0" err="1" smtClean="0">
                <a:solidFill>
                  <a:schemeClr val="tx2"/>
                </a:solidFill>
              </a:rPr>
              <a:t>routine</a:t>
            </a:r>
            <a:r>
              <a:rPr lang="hr-HR" sz="2400" b="1" dirty="0" smtClean="0">
                <a:solidFill>
                  <a:schemeClr val="tx2"/>
                </a:solidFill>
              </a:rPr>
              <a:t> site monitoring</a:t>
            </a:r>
            <a:endParaRPr lang="hr-HR" sz="2000" dirty="0">
              <a:solidFill>
                <a:srgbClr val="0070C0"/>
              </a:solidFill>
            </a:endParaRPr>
          </a:p>
          <a:p>
            <a:pPr marL="0" lvl="1">
              <a:spcBef>
                <a:spcPct val="20000"/>
              </a:spcBef>
            </a:pPr>
            <a:r>
              <a:rPr lang="en-US" sz="2000" dirty="0">
                <a:solidFill>
                  <a:srgbClr val="0070C0"/>
                </a:solidFill>
              </a:rPr>
              <a:t>Each Member State should ensure that inspections of controlled plants are regularly carried out as part of routine environmental monitoring and that the following criteria are always </a:t>
            </a:r>
            <a:r>
              <a:rPr lang="en-US" sz="2000" dirty="0" smtClean="0">
                <a:solidFill>
                  <a:srgbClr val="0070C0"/>
                </a:solidFill>
              </a:rPr>
              <a:t>applied</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during routine monitoring, to re-examine the entire impact of the supervised facility on the environment in the context of the relevant regulation, monitoring programs and in accordance with the organizational aspects of the inspection body</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that such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promotes and enhances the knowledge of operators in this area</a:t>
            </a:r>
          </a:p>
          <a:p>
            <a:pPr marL="742950" lvl="1" indent="-285750">
              <a:spcBef>
                <a:spcPct val="20000"/>
              </a:spcBef>
              <a:buFont typeface="Arial" charset="0"/>
              <a:buChar char="–"/>
            </a:pPr>
            <a:r>
              <a:rPr lang="en-US" sz="2000" dirty="0">
                <a:solidFill>
                  <a:srgbClr val="0070C0"/>
                </a:solidFill>
              </a:rPr>
              <a:t>to assess the effectiveness of the existing permit of the </a:t>
            </a:r>
            <a:r>
              <a:rPr lang="hr-HR" sz="2000" dirty="0" err="1" smtClean="0">
                <a:solidFill>
                  <a:srgbClr val="0070C0"/>
                </a:solidFill>
              </a:rPr>
              <a:t>monitored</a:t>
            </a:r>
            <a:r>
              <a:rPr lang="hr-HR" sz="2000" dirty="0" smtClean="0">
                <a:solidFill>
                  <a:srgbClr val="0070C0"/>
                </a:solidFill>
              </a:rPr>
              <a:t> </a:t>
            </a:r>
            <a:r>
              <a:rPr lang="hr-HR" sz="2000" dirty="0" err="1" smtClean="0">
                <a:solidFill>
                  <a:srgbClr val="0070C0"/>
                </a:solidFill>
              </a:rPr>
              <a:t>plant</a:t>
            </a:r>
            <a:r>
              <a:rPr lang="hr-HR" sz="2000" dirty="0" smtClean="0">
                <a:solidFill>
                  <a:srgbClr val="0070C0"/>
                </a:solidFill>
              </a:rPr>
              <a:t> </a:t>
            </a:r>
            <a:r>
              <a:rPr lang="en-US" sz="2000" dirty="0" smtClean="0">
                <a:solidFill>
                  <a:srgbClr val="0070C0"/>
                </a:solidFill>
              </a:rPr>
              <a:t>in </a:t>
            </a:r>
            <a:r>
              <a:rPr lang="en-US" sz="2000" dirty="0">
                <a:solidFill>
                  <a:srgbClr val="0070C0"/>
                </a:solidFill>
              </a:rPr>
              <a:t>view of its environmental impact and to consider the need to change the permit in the sense of its </a:t>
            </a:r>
            <a:r>
              <a:rPr lang="en-US" sz="2000" dirty="0" smtClean="0">
                <a:solidFill>
                  <a:srgbClr val="0070C0"/>
                </a:solidFill>
              </a:rPr>
              <a:t>improvement</a:t>
            </a:r>
            <a:endParaRPr lang="hr-HR"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621045622"/>
      </p:ext>
    </p:extLst>
  </p:cSld>
  <p:clrMapOvr>
    <a:masterClrMapping/>
  </p:clrMapOvr>
  <p:transition spd="med">
    <p:fade thruBlk="1"/>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a:t>
            </a:r>
            <a:r>
              <a:rPr lang="hr-HR" sz="2800" b="1" dirty="0">
                <a:solidFill>
                  <a:schemeClr val="tx2"/>
                </a:solidFill>
                <a:effectLst>
                  <a:glow>
                    <a:srgbClr val="7F7F7F">
                      <a:alpha val="35000"/>
                    </a:srgbClr>
                  </a:glow>
                </a:effectLst>
              </a:rPr>
              <a:t>RMCEI - </a:t>
            </a:r>
            <a:r>
              <a:rPr lang="hr-HR" sz="2800" b="1" dirty="0" smtClean="0">
                <a:solidFill>
                  <a:schemeClr val="tx2"/>
                </a:solidFill>
                <a:effectLst>
                  <a:glow>
                    <a:srgbClr val="7F7F7F">
                      <a:alpha val="35000"/>
                    </a:srgbClr>
                  </a:glow>
                </a:effectLst>
              </a:rPr>
              <a:t>monitoring</a:t>
            </a:r>
          </a:p>
        </p:txBody>
      </p:sp>
      <p:sp>
        <p:nvSpPr>
          <p:cNvPr id="9" name="Content Placeholder 8"/>
          <p:cNvSpPr>
            <a:spLocks/>
          </p:cNvSpPr>
          <p:nvPr/>
        </p:nvSpPr>
        <p:spPr bwMode="auto">
          <a:xfrm>
            <a:off x="479440" y="1295400"/>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1" indent="-342900">
              <a:spcBef>
                <a:spcPct val="20000"/>
              </a:spcBef>
              <a:buFont typeface="Arial" charset="0"/>
              <a:buChar char="•"/>
            </a:pPr>
            <a:r>
              <a:rPr lang="hr-HR" sz="2400" b="1" dirty="0" err="1" smtClean="0">
                <a:solidFill>
                  <a:schemeClr val="tx2"/>
                </a:solidFill>
              </a:rPr>
              <a:t>Unplanned</a:t>
            </a:r>
            <a:r>
              <a:rPr lang="hr-HR" sz="2400" b="1" dirty="0" smtClean="0">
                <a:solidFill>
                  <a:schemeClr val="tx2"/>
                </a:solidFill>
              </a:rPr>
              <a:t> site monitoring</a:t>
            </a:r>
            <a:endParaRPr lang="hr-HR" sz="2000" dirty="0">
              <a:solidFill>
                <a:srgbClr val="0070C0"/>
              </a:solidFill>
            </a:endParaRPr>
          </a:p>
          <a:p>
            <a:pPr marL="0" lvl="1">
              <a:spcBef>
                <a:spcPct val="20000"/>
              </a:spcBef>
            </a:pPr>
            <a:r>
              <a:rPr lang="en-US" sz="2000" dirty="0">
                <a:solidFill>
                  <a:srgbClr val="0070C0"/>
                </a:solidFill>
              </a:rPr>
              <a:t>Each Member State should ensure that </a:t>
            </a:r>
            <a:r>
              <a:rPr lang="hr-HR" sz="2000" dirty="0" err="1" smtClean="0">
                <a:solidFill>
                  <a:srgbClr val="0070C0"/>
                </a:solidFill>
              </a:rPr>
              <a:t>un</a:t>
            </a:r>
            <a:r>
              <a:rPr lang="en-US" sz="2000" dirty="0" smtClean="0">
                <a:solidFill>
                  <a:srgbClr val="0070C0"/>
                </a:solidFill>
              </a:rPr>
              <a:t>planned </a:t>
            </a:r>
            <a:r>
              <a:rPr lang="en-US" sz="2000" dirty="0">
                <a:solidFill>
                  <a:srgbClr val="0070C0"/>
                </a:solidFill>
              </a:rPr>
              <a:t>inspections are </a:t>
            </a:r>
            <a:r>
              <a:rPr lang="en-US" sz="2000" dirty="0" smtClean="0">
                <a:solidFill>
                  <a:srgbClr val="0070C0"/>
                </a:solidFill>
              </a:rPr>
              <a:t>carried </a:t>
            </a:r>
            <a:r>
              <a:rPr lang="en-US" sz="2000" dirty="0">
                <a:solidFill>
                  <a:srgbClr val="0070C0"/>
                </a:solidFill>
              </a:rPr>
              <a:t>out in the following </a:t>
            </a:r>
            <a:r>
              <a:rPr lang="en-US" sz="2000" dirty="0" smtClean="0">
                <a:solidFill>
                  <a:srgbClr val="0070C0"/>
                </a:solidFill>
              </a:rPr>
              <a:t>cases</a:t>
            </a:r>
            <a:endParaRPr lang="hr-HR" sz="2000" dirty="0">
              <a:solidFill>
                <a:srgbClr val="0070C0"/>
              </a:solidFill>
            </a:endParaRPr>
          </a:p>
          <a:p>
            <a:pPr marL="742950" lvl="1" indent="-285750">
              <a:spcBef>
                <a:spcPct val="20000"/>
              </a:spcBef>
              <a:buFont typeface="Arial" charset="0"/>
              <a:buChar char="–"/>
            </a:pPr>
            <a:r>
              <a:rPr lang="en-US" sz="2000" dirty="0">
                <a:solidFill>
                  <a:srgbClr val="0070C0"/>
                </a:solidFill>
              </a:rPr>
              <a:t>in </a:t>
            </a:r>
            <a:r>
              <a:rPr lang="hr-HR" sz="2000" dirty="0" err="1" smtClean="0">
                <a:solidFill>
                  <a:srgbClr val="0070C0"/>
                </a:solidFill>
              </a:rPr>
              <a:t>cases</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en-US" sz="2000" dirty="0" smtClean="0">
                <a:solidFill>
                  <a:srgbClr val="0070C0"/>
                </a:solidFill>
              </a:rPr>
              <a:t>serious </a:t>
            </a:r>
            <a:r>
              <a:rPr lang="en-US" sz="2000" dirty="0">
                <a:solidFill>
                  <a:srgbClr val="0070C0"/>
                </a:solidFill>
              </a:rPr>
              <a:t>environmental complaints and as soon as possible after receiving </a:t>
            </a:r>
            <a:r>
              <a:rPr lang="hr-HR" sz="2000" dirty="0" err="1" smtClean="0">
                <a:solidFill>
                  <a:srgbClr val="0070C0"/>
                </a:solidFill>
              </a:rPr>
              <a:t>such</a:t>
            </a:r>
            <a:r>
              <a:rPr lang="en-US" sz="2000" dirty="0" smtClean="0">
                <a:solidFill>
                  <a:srgbClr val="0070C0"/>
                </a:solidFill>
              </a:rPr>
              <a:t> </a:t>
            </a:r>
            <a:r>
              <a:rPr lang="en-US" sz="2000" dirty="0">
                <a:solidFill>
                  <a:srgbClr val="0070C0"/>
                </a:solidFill>
              </a:rPr>
              <a:t>complaints</a:t>
            </a:r>
          </a:p>
          <a:p>
            <a:pPr marL="742950" lvl="1" indent="-285750">
              <a:spcBef>
                <a:spcPct val="20000"/>
              </a:spcBef>
              <a:buFont typeface="Arial" charset="0"/>
              <a:buChar char="–"/>
            </a:pPr>
            <a:r>
              <a:rPr lang="en-US" sz="2000" dirty="0">
                <a:solidFill>
                  <a:srgbClr val="0070C0"/>
                </a:solidFill>
              </a:rPr>
              <a:t>in the case of serious accidents and incidents as well as serious inconsistencies with EU regulations, and as soon as possible after such information reaches the inspection body</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prior to the </a:t>
            </a:r>
            <a:r>
              <a:rPr lang="en-US" sz="2000" dirty="0" smtClean="0">
                <a:solidFill>
                  <a:srgbClr val="0070C0"/>
                </a:solidFill>
              </a:rPr>
              <a:t>c</a:t>
            </a:r>
            <a:r>
              <a:rPr lang="hr-HR" sz="2000" dirty="0" err="1" smtClean="0">
                <a:solidFill>
                  <a:srgbClr val="0070C0"/>
                </a:solidFill>
              </a:rPr>
              <a:t>ommissioning</a:t>
            </a:r>
            <a:r>
              <a:rPr lang="hr-HR" sz="2000" dirty="0" smtClean="0">
                <a:solidFill>
                  <a:srgbClr val="0070C0"/>
                </a:solidFill>
              </a:rPr>
              <a:t> </a:t>
            </a:r>
            <a:r>
              <a:rPr lang="en-US" sz="2000" dirty="0" smtClean="0">
                <a:solidFill>
                  <a:srgbClr val="0070C0"/>
                </a:solidFill>
              </a:rPr>
              <a:t>of </a:t>
            </a:r>
            <a:r>
              <a:rPr lang="en-US" sz="2000" dirty="0">
                <a:solidFill>
                  <a:srgbClr val="0070C0"/>
                </a:solidFill>
              </a:rPr>
              <a:t>the </a:t>
            </a:r>
            <a:r>
              <a:rPr lang="hr-HR" sz="2000" dirty="0" err="1" smtClean="0">
                <a:solidFill>
                  <a:srgbClr val="0070C0"/>
                </a:solidFill>
              </a:rPr>
              <a:t>monitored</a:t>
            </a:r>
            <a:r>
              <a:rPr lang="en-US" sz="2000" dirty="0" smtClean="0">
                <a:solidFill>
                  <a:srgbClr val="0070C0"/>
                </a:solidFill>
              </a:rPr>
              <a:t> </a:t>
            </a:r>
            <a:r>
              <a:rPr lang="en-US" sz="2000" dirty="0">
                <a:solidFill>
                  <a:srgbClr val="0070C0"/>
                </a:solidFill>
              </a:rPr>
              <a:t>facility and after issuing a </a:t>
            </a:r>
            <a:r>
              <a:rPr lang="en-US" sz="2000" dirty="0" smtClean="0">
                <a:solidFill>
                  <a:srgbClr val="0070C0"/>
                </a:solidFill>
              </a:rPr>
              <a:t>permit</a:t>
            </a:r>
            <a:r>
              <a:rPr lang="hr-HR" sz="2000" dirty="0">
                <a:solidFill>
                  <a:srgbClr val="0070C0"/>
                </a:solidFill>
              </a:rPr>
              <a:t> </a:t>
            </a:r>
            <a:r>
              <a:rPr lang="hr-HR" sz="2000" dirty="0" smtClean="0">
                <a:solidFill>
                  <a:srgbClr val="0070C0"/>
                </a:solidFill>
              </a:rPr>
              <a:t>to </a:t>
            </a:r>
            <a:r>
              <a:rPr lang="hr-HR" sz="2000" dirty="0" err="1" smtClean="0">
                <a:solidFill>
                  <a:srgbClr val="0070C0"/>
                </a:solidFill>
              </a:rPr>
              <a:t>that</a:t>
            </a:r>
            <a:r>
              <a:rPr lang="hr-HR" sz="2000" dirty="0" smtClean="0">
                <a:solidFill>
                  <a:srgbClr val="0070C0"/>
                </a:solidFill>
              </a:rPr>
              <a:t> </a:t>
            </a:r>
            <a:r>
              <a:rPr lang="hr-HR" sz="2000" dirty="0" err="1" smtClean="0">
                <a:solidFill>
                  <a:srgbClr val="0070C0"/>
                </a:solidFill>
              </a:rPr>
              <a:t>end</a:t>
            </a:r>
            <a:r>
              <a:rPr lang="hr-HR" sz="2000" dirty="0" smtClean="0">
                <a:solidFill>
                  <a:srgbClr val="0070C0"/>
                </a:solidFill>
              </a:rPr>
              <a:t> </a:t>
            </a:r>
            <a:r>
              <a:rPr lang="en-US" sz="2000" dirty="0" smtClean="0">
                <a:solidFill>
                  <a:srgbClr val="0070C0"/>
                </a:solidFill>
              </a:rPr>
              <a:t>to </a:t>
            </a:r>
            <a:r>
              <a:rPr lang="en-US" sz="2000" dirty="0">
                <a:solidFill>
                  <a:srgbClr val="0070C0"/>
                </a:solidFill>
              </a:rPr>
              <a:t>determine whether the </a:t>
            </a:r>
            <a:r>
              <a:rPr lang="hr-HR" sz="2000" dirty="0" err="1" smtClean="0">
                <a:solidFill>
                  <a:srgbClr val="0070C0"/>
                </a:solidFill>
              </a:rPr>
              <a:t>activities</a:t>
            </a:r>
            <a:r>
              <a:rPr lang="hr-HR" sz="2000" dirty="0" smtClean="0">
                <a:solidFill>
                  <a:srgbClr val="0070C0"/>
                </a:solidFill>
              </a:rPr>
              <a:t> </a:t>
            </a:r>
            <a:r>
              <a:rPr lang="en-US" sz="2000" dirty="0" smtClean="0">
                <a:solidFill>
                  <a:srgbClr val="0070C0"/>
                </a:solidFill>
              </a:rPr>
              <a:t>of </a:t>
            </a:r>
            <a:r>
              <a:rPr lang="en-US" sz="2000" dirty="0">
                <a:solidFill>
                  <a:srgbClr val="0070C0"/>
                </a:solidFill>
              </a:rPr>
              <a:t>the operator comply with the measures and requirements of the permit</a:t>
            </a:r>
          </a:p>
          <a:p>
            <a:pPr marL="742950" lvl="1" indent="-285750">
              <a:spcBef>
                <a:spcPct val="20000"/>
              </a:spcBef>
              <a:buFont typeface="Arial" charset="0"/>
              <a:buChar char="–"/>
            </a:pPr>
            <a:r>
              <a:rPr lang="en-US" sz="2000" dirty="0">
                <a:solidFill>
                  <a:srgbClr val="0070C0"/>
                </a:solidFill>
              </a:rPr>
              <a:t>for the same reasons when changing the license to a </a:t>
            </a:r>
            <a:r>
              <a:rPr lang="hr-HR" sz="2000" dirty="0" err="1" smtClean="0">
                <a:solidFill>
                  <a:srgbClr val="0070C0"/>
                </a:solidFill>
              </a:rPr>
              <a:t>monitored</a:t>
            </a:r>
            <a:r>
              <a:rPr lang="en-US" sz="2000" dirty="0" smtClean="0">
                <a:solidFill>
                  <a:srgbClr val="0070C0"/>
                </a:solidFill>
              </a:rPr>
              <a:t> installation</a:t>
            </a:r>
            <a:endParaRPr lang="hr-HR"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848327483"/>
      </p:ext>
    </p:extLst>
  </p:cSld>
  <p:clrMapOvr>
    <a:masterClrMapping/>
  </p:clrMapOvr>
  <p:transition spd="med">
    <p:fade thruBlk="1"/>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a:t>
            </a:r>
            <a:r>
              <a:rPr lang="hr-HR" sz="2800" b="1" dirty="0">
                <a:solidFill>
                  <a:schemeClr val="tx2"/>
                </a:solidFill>
                <a:effectLst>
                  <a:glow>
                    <a:srgbClr val="7F7F7F">
                      <a:alpha val="35000"/>
                    </a:srgbClr>
                  </a:glow>
                </a:effectLst>
              </a:rPr>
              <a:t>RMCEI </a:t>
            </a:r>
            <a:r>
              <a:rPr lang="hr-HR" sz="2800" b="1" dirty="0" smtClean="0">
                <a:solidFill>
                  <a:schemeClr val="tx2"/>
                </a:solidFill>
                <a:effectLst>
                  <a:glow>
                    <a:srgbClr val="7F7F7F">
                      <a:alpha val="35000"/>
                    </a:srgbClr>
                  </a:glow>
                </a:effectLst>
              </a:rPr>
              <a:t>– </a:t>
            </a:r>
            <a:r>
              <a:rPr lang="hr-HR" sz="2800" b="1" dirty="0" err="1" smtClean="0">
                <a:solidFill>
                  <a:schemeClr val="tx2"/>
                </a:solidFill>
                <a:effectLst>
                  <a:glow>
                    <a:srgbClr val="7F7F7F">
                      <a:alpha val="35000"/>
                    </a:srgbClr>
                  </a:glow>
                </a:effectLst>
              </a:rPr>
              <a:t>reporting</a:t>
            </a:r>
            <a:r>
              <a:rPr lang="hr-HR" sz="2800" b="1" dirty="0" smtClean="0">
                <a:solidFill>
                  <a:schemeClr val="tx2"/>
                </a:solidFill>
                <a:effectLst>
                  <a:glow>
                    <a:srgbClr val="7F7F7F">
                      <a:alpha val="35000"/>
                    </a:srgbClr>
                  </a:glow>
                </a:effectLst>
              </a:rPr>
              <a:t> on monitoring</a:t>
            </a: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1" indent="-342900">
              <a:spcBef>
                <a:spcPct val="20000"/>
              </a:spcBef>
              <a:buFont typeface="Arial" charset="0"/>
              <a:buChar char="•"/>
            </a:pPr>
            <a:r>
              <a:rPr lang="hr-HR" sz="2400" b="1" dirty="0" err="1" smtClean="0">
                <a:solidFill>
                  <a:schemeClr val="tx2"/>
                </a:solidFill>
              </a:rPr>
              <a:t>Reports</a:t>
            </a:r>
            <a:r>
              <a:rPr lang="hr-HR" sz="2400" b="1" dirty="0" smtClean="0">
                <a:solidFill>
                  <a:schemeClr val="tx2"/>
                </a:solidFill>
              </a:rPr>
              <a:t> </a:t>
            </a:r>
            <a:r>
              <a:rPr lang="hr-HR" sz="2400" b="1" dirty="0" err="1" smtClean="0">
                <a:solidFill>
                  <a:schemeClr val="tx2"/>
                </a:solidFill>
              </a:rPr>
              <a:t>and</a:t>
            </a:r>
            <a:r>
              <a:rPr lang="hr-HR" sz="2400" b="1" dirty="0" smtClean="0">
                <a:solidFill>
                  <a:schemeClr val="tx2"/>
                </a:solidFill>
              </a:rPr>
              <a:t> </a:t>
            </a:r>
            <a:r>
              <a:rPr lang="hr-HR" sz="2400" b="1" dirty="0" err="1" smtClean="0">
                <a:solidFill>
                  <a:schemeClr val="tx2"/>
                </a:solidFill>
              </a:rPr>
              <a:t>conclusions</a:t>
            </a:r>
            <a:r>
              <a:rPr lang="hr-HR" sz="2400" b="1" dirty="0" smtClean="0">
                <a:solidFill>
                  <a:schemeClr val="tx2"/>
                </a:solidFill>
              </a:rPr>
              <a:t> </a:t>
            </a:r>
            <a:r>
              <a:rPr lang="hr-HR" sz="2400" b="1" dirty="0" err="1" smtClean="0">
                <a:solidFill>
                  <a:schemeClr val="tx2"/>
                </a:solidFill>
              </a:rPr>
              <a:t>after</a:t>
            </a:r>
            <a:r>
              <a:rPr lang="hr-HR" sz="2400" b="1" dirty="0">
                <a:solidFill>
                  <a:schemeClr val="tx2"/>
                </a:solidFill>
              </a:rPr>
              <a:t> </a:t>
            </a:r>
            <a:r>
              <a:rPr lang="hr-HR" sz="2400" b="1" dirty="0" smtClean="0">
                <a:solidFill>
                  <a:schemeClr val="tx2"/>
                </a:solidFill>
              </a:rPr>
              <a:t>site monitoring</a:t>
            </a:r>
            <a:endParaRPr lang="hr-HR" sz="2000" dirty="0" smtClean="0">
              <a:solidFill>
                <a:srgbClr val="0070C0"/>
              </a:solidFill>
            </a:endParaRPr>
          </a:p>
          <a:p>
            <a:pPr marL="0" lvl="1">
              <a:spcBef>
                <a:spcPct val="20000"/>
              </a:spcBef>
            </a:pPr>
            <a:r>
              <a:rPr lang="en-US" sz="2000" dirty="0">
                <a:solidFill>
                  <a:srgbClr val="0070C0"/>
                </a:solidFill>
              </a:rPr>
              <a:t>Each Member State should ensure </a:t>
            </a:r>
            <a:r>
              <a:rPr lang="en-US" sz="2000" dirty="0" smtClean="0">
                <a:solidFill>
                  <a:srgbClr val="0070C0"/>
                </a:solidFill>
              </a:rPr>
              <a:t>that </a:t>
            </a:r>
            <a:r>
              <a:rPr lang="en-US" sz="2000" dirty="0">
                <a:solidFill>
                  <a:srgbClr val="0070C0"/>
                </a:solidFill>
              </a:rPr>
              <a:t>after each inspection </a:t>
            </a:r>
            <a:r>
              <a:rPr lang="hr-HR" sz="2000" dirty="0" smtClean="0">
                <a:solidFill>
                  <a:srgbClr val="0070C0"/>
                </a:solidFill>
              </a:rPr>
              <a:t>on monitoring </a:t>
            </a:r>
            <a:r>
              <a:rPr lang="en-US" sz="2000" dirty="0" smtClean="0">
                <a:solidFill>
                  <a:srgbClr val="0070C0"/>
                </a:solidFill>
              </a:rPr>
              <a:t>and </a:t>
            </a:r>
            <a:r>
              <a:rPr lang="en-US" sz="2000" dirty="0">
                <a:solidFill>
                  <a:srgbClr val="0070C0"/>
                </a:solidFill>
              </a:rPr>
              <a:t>the conclusions adopted on it, </a:t>
            </a:r>
            <a:r>
              <a:rPr lang="en-US" sz="2000" dirty="0" smtClean="0">
                <a:solidFill>
                  <a:srgbClr val="0070C0"/>
                </a:solidFill>
              </a:rPr>
              <a:t>a </a:t>
            </a:r>
            <a:r>
              <a:rPr lang="en-US" sz="2000" dirty="0">
                <a:solidFill>
                  <a:srgbClr val="0070C0"/>
                </a:solidFill>
              </a:rPr>
              <a:t>report </a:t>
            </a:r>
            <a:r>
              <a:rPr lang="hr-HR" sz="2000" dirty="0" err="1" smtClean="0">
                <a:solidFill>
                  <a:srgbClr val="0070C0"/>
                </a:solidFill>
              </a:rPr>
              <a:t>is</a:t>
            </a:r>
            <a:r>
              <a:rPr lang="hr-HR" sz="2000" dirty="0" smtClean="0">
                <a:solidFill>
                  <a:srgbClr val="0070C0"/>
                </a:solidFill>
              </a:rPr>
              <a:t> </a:t>
            </a:r>
            <a:r>
              <a:rPr lang="hr-HR" sz="2000" dirty="0" err="1" smtClean="0">
                <a:solidFill>
                  <a:srgbClr val="0070C0"/>
                </a:solidFill>
              </a:rPr>
              <a:t>compiled</a:t>
            </a:r>
            <a:r>
              <a:rPr lang="hr-HR" sz="2000" dirty="0" smtClean="0">
                <a:solidFill>
                  <a:srgbClr val="0070C0"/>
                </a:solidFill>
              </a:rPr>
              <a:t> </a:t>
            </a:r>
            <a:r>
              <a:rPr lang="en-US" sz="2000" dirty="0" smtClean="0">
                <a:solidFill>
                  <a:srgbClr val="0070C0"/>
                </a:solidFill>
              </a:rPr>
              <a:t>that </a:t>
            </a:r>
            <a:r>
              <a:rPr lang="en-US" sz="2000" dirty="0">
                <a:solidFill>
                  <a:srgbClr val="0070C0"/>
                </a:solidFill>
              </a:rPr>
              <a:t>will be uniquely labeled and </a:t>
            </a:r>
            <a:r>
              <a:rPr lang="en-US" sz="2000" dirty="0" smtClean="0">
                <a:solidFill>
                  <a:srgbClr val="0070C0"/>
                </a:solidFill>
              </a:rPr>
              <a:t>recognizable</a:t>
            </a:r>
            <a:r>
              <a:rPr lang="hr-HR" sz="2000" dirty="0" smtClean="0">
                <a:solidFill>
                  <a:srgbClr val="0070C0"/>
                </a:solidFill>
              </a:rPr>
              <a:t>. </a:t>
            </a:r>
          </a:p>
          <a:p>
            <a:pPr marL="0" lvl="1">
              <a:spcBef>
                <a:spcPct val="20000"/>
              </a:spcBef>
            </a:pPr>
            <a:r>
              <a:rPr lang="en-US" sz="2000" dirty="0">
                <a:solidFill>
                  <a:srgbClr val="0070C0"/>
                </a:solidFill>
              </a:rPr>
              <a:t>The report should contain findings on compliance with the EU </a:t>
            </a:r>
            <a:r>
              <a:rPr lang="hr-HR" sz="2000" dirty="0" err="1" smtClean="0">
                <a:solidFill>
                  <a:srgbClr val="0070C0"/>
                </a:solidFill>
              </a:rPr>
              <a:t>regulations</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hr-HR" sz="2000" dirty="0" err="1" smtClean="0">
                <a:solidFill>
                  <a:srgbClr val="0070C0"/>
                </a:solidFill>
              </a:rPr>
              <a:t>the</a:t>
            </a:r>
            <a:r>
              <a:rPr lang="hr-HR" sz="2000" dirty="0" smtClean="0">
                <a:solidFill>
                  <a:srgbClr val="0070C0"/>
                </a:solidFill>
              </a:rPr>
              <a:t> </a:t>
            </a:r>
            <a:r>
              <a:rPr lang="hr-HR" sz="2000" dirty="0" err="1" smtClean="0">
                <a:solidFill>
                  <a:srgbClr val="0070C0"/>
                </a:solidFill>
              </a:rPr>
              <a:t>monitored</a:t>
            </a:r>
            <a:r>
              <a:rPr lang="en-US" sz="2000" dirty="0" smtClean="0">
                <a:solidFill>
                  <a:srgbClr val="0070C0"/>
                </a:solidFill>
              </a:rPr>
              <a:t> facility, </a:t>
            </a:r>
            <a:r>
              <a:rPr lang="en-US" sz="2000" dirty="0">
                <a:solidFill>
                  <a:srgbClr val="0070C0"/>
                </a:solidFill>
              </a:rPr>
              <a:t>assessment and conclusions on the need to undertake further </a:t>
            </a:r>
            <a:r>
              <a:rPr lang="hr-HR" sz="2000" dirty="0" err="1" smtClean="0">
                <a:solidFill>
                  <a:srgbClr val="0070C0"/>
                </a:solidFill>
              </a:rPr>
              <a:t>actions</a:t>
            </a:r>
            <a:r>
              <a:rPr lang="en-US" sz="2000" dirty="0" smtClean="0">
                <a:solidFill>
                  <a:srgbClr val="0070C0"/>
                </a:solidFill>
              </a:rPr>
              <a:t> (measure</a:t>
            </a:r>
            <a:r>
              <a:rPr lang="hr-HR" sz="2000" dirty="0" smtClean="0">
                <a:solidFill>
                  <a:srgbClr val="0070C0"/>
                </a:solidFill>
              </a:rPr>
              <a:t>s</a:t>
            </a:r>
            <a:r>
              <a:rPr lang="en-US" sz="2000" dirty="0" smtClean="0">
                <a:solidFill>
                  <a:srgbClr val="0070C0"/>
                </a:solidFill>
              </a:rPr>
              <a:t> </a:t>
            </a:r>
            <a:r>
              <a:rPr lang="en-US" sz="2000" dirty="0">
                <a:solidFill>
                  <a:srgbClr val="0070C0"/>
                </a:solidFill>
              </a:rPr>
              <a:t>to address deficiencies, initiate </a:t>
            </a:r>
            <a:r>
              <a:rPr lang="hr-HR" sz="2000" dirty="0" err="1" smtClean="0">
                <a:solidFill>
                  <a:srgbClr val="0070C0"/>
                </a:solidFill>
              </a:rPr>
              <a:t>infringement</a:t>
            </a:r>
            <a:r>
              <a:rPr lang="hr-HR" sz="2000" dirty="0" smtClean="0">
                <a:solidFill>
                  <a:srgbClr val="0070C0"/>
                </a:solidFill>
              </a:rPr>
              <a:t> procedure</a:t>
            </a:r>
            <a:r>
              <a:rPr lang="en-US" sz="2000" dirty="0" smtClean="0">
                <a:solidFill>
                  <a:srgbClr val="0070C0"/>
                </a:solidFill>
              </a:rPr>
              <a:t> </a:t>
            </a:r>
            <a:r>
              <a:rPr lang="en-US" sz="2000" dirty="0">
                <a:solidFill>
                  <a:srgbClr val="0070C0"/>
                </a:solidFill>
              </a:rPr>
              <a:t>or criminal proceedings, modify the permit).</a:t>
            </a:r>
          </a:p>
          <a:p>
            <a:pPr marL="0" lvl="1">
              <a:spcBef>
                <a:spcPct val="20000"/>
              </a:spcBef>
            </a:pPr>
            <a:r>
              <a:rPr lang="en-US" sz="2000" dirty="0">
                <a:solidFill>
                  <a:srgbClr val="0070C0"/>
                </a:solidFill>
              </a:rPr>
              <a:t>It should also contain information on whether there is a need for subsequent </a:t>
            </a:r>
            <a:r>
              <a:rPr lang="en-US" sz="2000" dirty="0" smtClean="0">
                <a:solidFill>
                  <a:srgbClr val="0070C0"/>
                </a:solidFill>
              </a:rPr>
              <a:t>inspection</a:t>
            </a:r>
            <a:r>
              <a:rPr lang="hr-HR" sz="2000" dirty="0" smtClean="0">
                <a:solidFill>
                  <a:srgbClr val="0070C0"/>
                </a:solidFill>
              </a:rPr>
              <a:t>.</a:t>
            </a:r>
          </a:p>
          <a:p>
            <a:pPr marL="0" lvl="1">
              <a:spcBef>
                <a:spcPct val="20000"/>
              </a:spcBef>
            </a:pPr>
            <a:r>
              <a:rPr lang="en-US" sz="2000" dirty="0">
                <a:solidFill>
                  <a:srgbClr val="0070C0"/>
                </a:solidFill>
              </a:rPr>
              <a:t>The report should be made as soon as possible after </a:t>
            </a:r>
            <a:r>
              <a:rPr lang="hr-HR" sz="2000" dirty="0" err="1" smtClean="0">
                <a:solidFill>
                  <a:srgbClr val="0070C0"/>
                </a:solidFill>
              </a:rPr>
              <a:t>completing</a:t>
            </a:r>
            <a:r>
              <a:rPr lang="hr-HR" sz="2000" dirty="0" smtClean="0">
                <a:solidFill>
                  <a:srgbClr val="0070C0"/>
                </a:solidFill>
              </a:rPr>
              <a:t> </a:t>
            </a:r>
            <a:r>
              <a:rPr lang="en-US" sz="2000" dirty="0" smtClean="0">
                <a:solidFill>
                  <a:srgbClr val="0070C0"/>
                </a:solidFill>
              </a:rPr>
              <a:t>the </a:t>
            </a:r>
            <a:r>
              <a:rPr lang="en-US" sz="2000" dirty="0">
                <a:solidFill>
                  <a:srgbClr val="0070C0"/>
                </a:solidFill>
              </a:rPr>
              <a:t>monitoring</a:t>
            </a:r>
            <a:r>
              <a:rPr lang="en-US" sz="2000" dirty="0" smtClean="0">
                <a:solidFill>
                  <a:srgbClr val="0070C0"/>
                </a:solidFill>
              </a:rPr>
              <a:t>.</a:t>
            </a:r>
            <a:endParaRPr lang="hr-HR"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458706255"/>
      </p:ext>
    </p:extLst>
  </p:cSld>
  <p:clrMapOvr>
    <a:masterClrMapping/>
  </p:clrMapOvr>
  <p:transition spd="med">
    <p:fade thruBlk="1"/>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RMCEI - </a:t>
            </a:r>
            <a:r>
              <a:rPr lang="hr-HR" sz="2800" b="1" dirty="0" err="1">
                <a:solidFill>
                  <a:schemeClr val="tx2"/>
                </a:solidFill>
                <a:effectLst>
                  <a:glow>
                    <a:srgbClr val="7F7F7F">
                      <a:alpha val="35000"/>
                    </a:srgbClr>
                  </a:glow>
                </a:effectLst>
              </a:rPr>
              <a:t>reporting</a:t>
            </a:r>
            <a:r>
              <a:rPr lang="hr-HR" sz="2800" b="1" dirty="0">
                <a:solidFill>
                  <a:schemeClr val="tx2"/>
                </a:solidFill>
                <a:effectLst>
                  <a:glow>
                    <a:srgbClr val="7F7F7F">
                      <a:alpha val="35000"/>
                    </a:srgbClr>
                  </a:glow>
                </a:effectLst>
              </a:rPr>
              <a:t> on monitoring</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1" indent="-342900">
              <a:spcBef>
                <a:spcPct val="20000"/>
              </a:spcBef>
              <a:buFont typeface="Arial" charset="0"/>
              <a:buChar char="•"/>
            </a:pPr>
            <a:r>
              <a:rPr lang="hr-HR" sz="2400" b="1" dirty="0" err="1">
                <a:solidFill>
                  <a:schemeClr val="tx2"/>
                </a:solidFill>
              </a:rPr>
              <a:t>Reports</a:t>
            </a:r>
            <a:r>
              <a:rPr lang="hr-HR" sz="2400" b="1" dirty="0">
                <a:solidFill>
                  <a:schemeClr val="tx2"/>
                </a:solidFill>
              </a:rPr>
              <a:t> </a:t>
            </a:r>
            <a:r>
              <a:rPr lang="hr-HR" sz="2400" b="1" dirty="0" err="1">
                <a:solidFill>
                  <a:schemeClr val="tx2"/>
                </a:solidFill>
              </a:rPr>
              <a:t>and</a:t>
            </a:r>
            <a:r>
              <a:rPr lang="hr-HR" sz="2400" b="1" dirty="0">
                <a:solidFill>
                  <a:schemeClr val="tx2"/>
                </a:solidFill>
              </a:rPr>
              <a:t> </a:t>
            </a:r>
            <a:r>
              <a:rPr lang="hr-HR" sz="2400" b="1" dirty="0" err="1">
                <a:solidFill>
                  <a:schemeClr val="tx2"/>
                </a:solidFill>
              </a:rPr>
              <a:t>conclusions</a:t>
            </a:r>
            <a:r>
              <a:rPr lang="hr-HR" sz="2400" b="1" dirty="0">
                <a:solidFill>
                  <a:schemeClr val="tx2"/>
                </a:solidFill>
              </a:rPr>
              <a:t> </a:t>
            </a:r>
            <a:r>
              <a:rPr lang="hr-HR" sz="2400" b="1" dirty="0" err="1">
                <a:solidFill>
                  <a:schemeClr val="tx2"/>
                </a:solidFill>
              </a:rPr>
              <a:t>after</a:t>
            </a:r>
            <a:r>
              <a:rPr lang="hr-HR" sz="2400" b="1" dirty="0">
                <a:solidFill>
                  <a:schemeClr val="tx2"/>
                </a:solidFill>
              </a:rPr>
              <a:t> site monitoring</a:t>
            </a:r>
            <a:endParaRPr lang="hr-HR" sz="2000" dirty="0">
              <a:solidFill>
                <a:srgbClr val="0070C0"/>
              </a:solidFill>
            </a:endParaRPr>
          </a:p>
          <a:p>
            <a:pPr marL="0" lvl="1">
              <a:spcBef>
                <a:spcPct val="20000"/>
              </a:spcBef>
            </a:pPr>
            <a:r>
              <a:rPr lang="hr-HR" sz="2000" dirty="0" err="1" smtClean="0">
                <a:solidFill>
                  <a:srgbClr val="0070C0"/>
                </a:solidFill>
              </a:rPr>
              <a:t>After</a:t>
            </a:r>
            <a:r>
              <a:rPr lang="hr-HR" sz="2000" dirty="0" smtClean="0">
                <a:solidFill>
                  <a:srgbClr val="0070C0"/>
                </a:solidFill>
              </a:rPr>
              <a:t> </a:t>
            </a:r>
            <a:r>
              <a:rPr lang="en-US" sz="2000" dirty="0" smtClean="0">
                <a:solidFill>
                  <a:srgbClr val="0070C0"/>
                </a:solidFill>
              </a:rPr>
              <a:t>each </a:t>
            </a:r>
            <a:r>
              <a:rPr lang="en-US" sz="2000" dirty="0">
                <a:solidFill>
                  <a:srgbClr val="0070C0"/>
                </a:solidFill>
              </a:rPr>
              <a:t>report </a:t>
            </a:r>
            <a:r>
              <a:rPr lang="hr-HR" sz="2000" dirty="0" err="1" smtClean="0">
                <a:solidFill>
                  <a:srgbClr val="0070C0"/>
                </a:solidFill>
              </a:rPr>
              <a:t>has</a:t>
            </a:r>
            <a:r>
              <a:rPr lang="hr-HR" sz="2000" dirty="0" smtClean="0">
                <a:solidFill>
                  <a:srgbClr val="0070C0"/>
                </a:solidFill>
              </a:rPr>
              <a:t> </a:t>
            </a:r>
            <a:r>
              <a:rPr lang="hr-HR" sz="2000" dirty="0" err="1" smtClean="0">
                <a:solidFill>
                  <a:srgbClr val="0070C0"/>
                </a:solidFill>
              </a:rPr>
              <a:t>been</a:t>
            </a:r>
            <a:r>
              <a:rPr lang="hr-HR" sz="2000" dirty="0" smtClean="0">
                <a:solidFill>
                  <a:srgbClr val="0070C0"/>
                </a:solidFill>
              </a:rPr>
              <a:t> </a:t>
            </a:r>
            <a:r>
              <a:rPr lang="hr-HR" sz="2000" dirty="0" err="1" smtClean="0">
                <a:solidFill>
                  <a:srgbClr val="0070C0"/>
                </a:solidFill>
              </a:rPr>
              <a:t>written</a:t>
            </a:r>
            <a:r>
              <a:rPr lang="hr-HR" sz="2000" dirty="0" smtClean="0">
                <a:solidFill>
                  <a:srgbClr val="0070C0"/>
                </a:solidFill>
              </a:rPr>
              <a:t> </a:t>
            </a:r>
            <a:r>
              <a:rPr lang="hr-HR" sz="2000" dirty="0" err="1" smtClean="0">
                <a:solidFill>
                  <a:srgbClr val="0070C0"/>
                </a:solidFill>
              </a:rPr>
              <a:t>it</a:t>
            </a:r>
            <a:r>
              <a:rPr lang="hr-HR" sz="2000" dirty="0" smtClean="0">
                <a:solidFill>
                  <a:srgbClr val="0070C0"/>
                </a:solidFill>
              </a:rPr>
              <a:t> </a:t>
            </a:r>
            <a:r>
              <a:rPr lang="en-US" sz="2000" dirty="0" smtClean="0">
                <a:solidFill>
                  <a:srgbClr val="0070C0"/>
                </a:solidFill>
              </a:rPr>
              <a:t>should </a:t>
            </a:r>
            <a:r>
              <a:rPr lang="en-US" sz="2000" dirty="0">
                <a:solidFill>
                  <a:srgbClr val="0070C0"/>
                </a:solidFill>
              </a:rPr>
              <a:t>be kept in the available database.</a:t>
            </a:r>
          </a:p>
          <a:p>
            <a:pPr marL="0" lvl="1">
              <a:spcBef>
                <a:spcPct val="20000"/>
              </a:spcBef>
            </a:pPr>
            <a:r>
              <a:rPr lang="en-US" sz="2000" dirty="0">
                <a:solidFill>
                  <a:srgbClr val="0070C0"/>
                </a:solidFill>
              </a:rPr>
              <a:t>The full report or, if this is not </a:t>
            </a:r>
            <a:r>
              <a:rPr lang="en-US" sz="2000" dirty="0" smtClean="0">
                <a:solidFill>
                  <a:srgbClr val="0070C0"/>
                </a:solidFill>
              </a:rPr>
              <a:t>practical</a:t>
            </a:r>
            <a:r>
              <a:rPr lang="hr-HR" sz="2000" dirty="0" smtClean="0">
                <a:solidFill>
                  <a:srgbClr val="0070C0"/>
                </a:solidFill>
              </a:rPr>
              <a:t>,</a:t>
            </a:r>
            <a:r>
              <a:rPr lang="en-US" sz="2000" dirty="0" smtClean="0">
                <a:solidFill>
                  <a:srgbClr val="0070C0"/>
                </a:solidFill>
              </a:rPr>
              <a:t> </a:t>
            </a:r>
            <a:r>
              <a:rPr lang="en-US" sz="2000" dirty="0">
                <a:solidFill>
                  <a:srgbClr val="0070C0"/>
                </a:solidFill>
              </a:rPr>
              <a:t>conclusions of the report, should be provided to the operator of the </a:t>
            </a:r>
            <a:r>
              <a:rPr lang="hr-HR" sz="2000" dirty="0" err="1" smtClean="0">
                <a:solidFill>
                  <a:srgbClr val="0070C0"/>
                </a:solidFill>
              </a:rPr>
              <a:t>monitored</a:t>
            </a:r>
            <a:r>
              <a:rPr lang="en-US" sz="2000" dirty="0" smtClean="0">
                <a:solidFill>
                  <a:srgbClr val="0070C0"/>
                </a:solidFill>
              </a:rPr>
              <a:t> </a:t>
            </a:r>
            <a:r>
              <a:rPr lang="en-US" sz="2000" dirty="0">
                <a:solidFill>
                  <a:srgbClr val="0070C0"/>
                </a:solidFill>
              </a:rPr>
              <a:t>plant in accordance with Directive 90/313 / EEC.</a:t>
            </a:r>
          </a:p>
          <a:p>
            <a:pPr marL="0" lvl="1">
              <a:spcBef>
                <a:spcPct val="20000"/>
              </a:spcBef>
            </a:pPr>
            <a:r>
              <a:rPr lang="en-US" sz="2000" dirty="0">
                <a:solidFill>
                  <a:srgbClr val="0070C0"/>
                </a:solidFill>
              </a:rPr>
              <a:t>The report should be available to the public for up to two months </a:t>
            </a:r>
            <a:r>
              <a:rPr lang="hr-HR" sz="2000" dirty="0" err="1" smtClean="0">
                <a:solidFill>
                  <a:srgbClr val="0070C0"/>
                </a:solidFill>
              </a:rPr>
              <a:t>after</a:t>
            </a:r>
            <a:r>
              <a:rPr lang="hr-HR" sz="2000" dirty="0" smtClean="0">
                <a:solidFill>
                  <a:srgbClr val="0070C0"/>
                </a:solidFill>
              </a:rPr>
              <a:t> monitoring.</a:t>
            </a:r>
          </a:p>
          <a:p>
            <a:pPr marL="0" lvl="1">
              <a:spcBef>
                <a:spcPct val="20000"/>
              </a:spcBef>
            </a:pPr>
            <a:endParaRPr lang="hr-HR" sz="2000" dirty="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2210100544"/>
      </p:ext>
    </p:extLst>
  </p:cSld>
  <p:clrMapOvr>
    <a:masterClrMapping/>
  </p:clrMapOvr>
  <p:transition spd="med">
    <p:fade thruBlk="1"/>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RMCEI</a:t>
            </a: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1" indent="-342900">
              <a:spcBef>
                <a:spcPct val="20000"/>
              </a:spcBef>
              <a:buFont typeface="Arial" charset="0"/>
              <a:buChar char="•"/>
            </a:pPr>
            <a:r>
              <a:rPr lang="en-US" sz="2400" b="1" dirty="0" smtClean="0">
                <a:solidFill>
                  <a:schemeClr val="tx2"/>
                </a:solidFill>
              </a:rPr>
              <a:t>Investigations</a:t>
            </a:r>
            <a:r>
              <a:rPr lang="hr-HR" sz="2400" b="1" dirty="0" smtClean="0">
                <a:solidFill>
                  <a:schemeClr val="tx2"/>
                </a:solidFill>
              </a:rPr>
              <a:t> (monitoring)</a:t>
            </a:r>
            <a:r>
              <a:rPr lang="en-US" sz="2400" b="1" dirty="0" smtClean="0">
                <a:solidFill>
                  <a:schemeClr val="tx2"/>
                </a:solidFill>
              </a:rPr>
              <a:t> </a:t>
            </a:r>
            <a:r>
              <a:rPr lang="en-US" sz="2400" b="1" dirty="0">
                <a:solidFill>
                  <a:schemeClr val="tx2"/>
                </a:solidFill>
              </a:rPr>
              <a:t>in the case of serious accidents, incidents and </a:t>
            </a:r>
            <a:r>
              <a:rPr lang="en-US" sz="2400" b="1" dirty="0" smtClean="0">
                <a:solidFill>
                  <a:schemeClr val="tx2"/>
                </a:solidFill>
              </a:rPr>
              <a:t>inconsistencies</a:t>
            </a:r>
            <a:endParaRPr lang="hr-HR" sz="2000" dirty="0">
              <a:solidFill>
                <a:srgbClr val="0070C0"/>
              </a:solidFill>
            </a:endParaRPr>
          </a:p>
          <a:p>
            <a:pPr marL="0" lvl="1">
              <a:spcBef>
                <a:spcPct val="20000"/>
              </a:spcBef>
            </a:pPr>
            <a:r>
              <a:rPr lang="en-US" sz="2000" dirty="0">
                <a:solidFill>
                  <a:srgbClr val="0070C0"/>
                </a:solidFill>
              </a:rPr>
              <a:t>Each Member State should ensure that investigations </a:t>
            </a:r>
            <a:r>
              <a:rPr lang="en-US" sz="2000" dirty="0" smtClean="0">
                <a:solidFill>
                  <a:srgbClr val="0070C0"/>
                </a:solidFill>
              </a:rPr>
              <a:t>(</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are carried out by the competent authority in the event of serious accidents, incidents and non-compliance with EU regulations </a:t>
            </a:r>
            <a:r>
              <a:rPr lang="hr-HR" sz="2000" dirty="0" err="1" smtClean="0">
                <a:solidFill>
                  <a:srgbClr val="0070C0"/>
                </a:solidFill>
              </a:rPr>
              <a:t>in</a:t>
            </a:r>
            <a:r>
              <a:rPr lang="hr-HR" sz="2000" dirty="0" smtClean="0">
                <a:solidFill>
                  <a:srgbClr val="0070C0"/>
                </a:solidFill>
              </a:rPr>
              <a:t> </a:t>
            </a:r>
            <a:r>
              <a:rPr lang="hr-HR" sz="2000" dirty="0" err="1" smtClean="0">
                <a:solidFill>
                  <a:srgbClr val="0070C0"/>
                </a:solidFill>
              </a:rPr>
              <a:t>order</a:t>
            </a:r>
            <a:r>
              <a:rPr lang="hr-HR" sz="2000" dirty="0" smtClean="0">
                <a:solidFill>
                  <a:srgbClr val="0070C0"/>
                </a:solidFill>
              </a:rPr>
              <a:t> to</a:t>
            </a:r>
          </a:p>
          <a:p>
            <a:pPr marL="342900" lvl="1" indent="-342900">
              <a:spcBef>
                <a:spcPct val="20000"/>
              </a:spcBef>
              <a:buFontTx/>
              <a:buChar char="-"/>
            </a:pPr>
            <a:r>
              <a:rPr lang="en-US" sz="2000" dirty="0" err="1" smtClean="0">
                <a:solidFill>
                  <a:srgbClr val="0070C0"/>
                </a:solidFill>
              </a:rPr>
              <a:t>determin</a:t>
            </a:r>
            <a:r>
              <a:rPr lang="hr-HR" sz="2000" dirty="0">
                <a:solidFill>
                  <a:srgbClr val="0070C0"/>
                </a:solidFill>
              </a:rPr>
              <a:t>e</a:t>
            </a:r>
            <a:r>
              <a:rPr lang="en-US" sz="2000" dirty="0" smtClean="0">
                <a:solidFill>
                  <a:srgbClr val="0070C0"/>
                </a:solidFill>
              </a:rPr>
              <a:t> </a:t>
            </a:r>
            <a:r>
              <a:rPr lang="en-US" sz="2000" dirty="0">
                <a:solidFill>
                  <a:srgbClr val="0070C0"/>
                </a:solidFill>
              </a:rPr>
              <a:t>the cause of the event and, if possible, </a:t>
            </a:r>
            <a:r>
              <a:rPr lang="en-US" sz="2000" dirty="0" err="1" smtClean="0">
                <a:solidFill>
                  <a:srgbClr val="0070C0"/>
                </a:solidFill>
              </a:rPr>
              <a:t>responsib</a:t>
            </a:r>
            <a:r>
              <a:rPr lang="hr-HR" sz="2000" dirty="0" err="1" smtClean="0">
                <a:solidFill>
                  <a:srgbClr val="0070C0"/>
                </a:solidFill>
              </a:rPr>
              <a:t>ility</a:t>
            </a:r>
            <a:r>
              <a:rPr lang="en-US" sz="2000" dirty="0" smtClean="0">
                <a:solidFill>
                  <a:srgbClr val="0070C0"/>
                </a:solidFill>
              </a:rPr>
              <a:t> </a:t>
            </a:r>
            <a:r>
              <a:rPr lang="en-US" sz="2000" dirty="0">
                <a:solidFill>
                  <a:srgbClr val="0070C0"/>
                </a:solidFill>
              </a:rPr>
              <a:t>for the event and to report to the competent authorities (the State Attorney's Office) if </a:t>
            </a:r>
            <a:r>
              <a:rPr lang="en-US" sz="2000" dirty="0" smtClean="0">
                <a:solidFill>
                  <a:srgbClr val="0070C0"/>
                </a:solidFill>
              </a:rPr>
              <a:t>necessary</a:t>
            </a:r>
            <a:endParaRPr lang="hr-HR" sz="2000" dirty="0" smtClean="0">
              <a:solidFill>
                <a:srgbClr val="0070C0"/>
              </a:solidFill>
            </a:endParaRPr>
          </a:p>
          <a:p>
            <a:pPr marL="342900" lvl="1" indent="-342900">
              <a:spcBef>
                <a:spcPct val="20000"/>
              </a:spcBef>
              <a:buFontTx/>
              <a:buChar char="-"/>
            </a:pPr>
            <a:r>
              <a:rPr lang="hr-HR" sz="2000" dirty="0" err="1" smtClean="0">
                <a:solidFill>
                  <a:srgbClr val="0070C0"/>
                </a:solidFill>
              </a:rPr>
              <a:t>mitigate</a:t>
            </a:r>
            <a:r>
              <a:rPr lang="en-US" sz="2000" dirty="0" smtClean="0">
                <a:solidFill>
                  <a:srgbClr val="0070C0"/>
                </a:solidFill>
              </a:rPr>
              <a:t> </a:t>
            </a:r>
            <a:r>
              <a:rPr lang="en-US" sz="2000" dirty="0">
                <a:solidFill>
                  <a:srgbClr val="0070C0"/>
                </a:solidFill>
              </a:rPr>
              <a:t>or if possible </a:t>
            </a:r>
            <a:r>
              <a:rPr lang="hr-HR" sz="2000" dirty="0" err="1" smtClean="0">
                <a:solidFill>
                  <a:srgbClr val="0070C0"/>
                </a:solidFill>
              </a:rPr>
              <a:t>remove</a:t>
            </a:r>
            <a:r>
              <a:rPr lang="en-US" sz="2000" dirty="0" smtClean="0">
                <a:solidFill>
                  <a:srgbClr val="0070C0"/>
                </a:solidFill>
              </a:rPr>
              <a:t> </a:t>
            </a:r>
            <a:r>
              <a:rPr lang="en-US" sz="2000" dirty="0">
                <a:solidFill>
                  <a:srgbClr val="0070C0"/>
                </a:solidFill>
              </a:rPr>
              <a:t>the impact of an event on the environment </a:t>
            </a:r>
            <a:r>
              <a:rPr lang="hr-HR" sz="2000" dirty="0" err="1" smtClean="0">
                <a:solidFill>
                  <a:srgbClr val="0070C0"/>
                </a:solidFill>
              </a:rPr>
              <a:t>by</a:t>
            </a:r>
            <a:r>
              <a:rPr lang="hr-HR" sz="2000" dirty="0" smtClean="0">
                <a:solidFill>
                  <a:srgbClr val="0070C0"/>
                </a:solidFill>
              </a:rPr>
              <a:t> </a:t>
            </a:r>
            <a:r>
              <a:rPr lang="hr-HR" sz="2000" dirty="0" err="1" smtClean="0">
                <a:solidFill>
                  <a:srgbClr val="0070C0"/>
                </a:solidFill>
              </a:rPr>
              <a:t>defining</a:t>
            </a:r>
            <a:r>
              <a:rPr lang="en-US" sz="2000" dirty="0" smtClean="0">
                <a:solidFill>
                  <a:srgbClr val="0070C0"/>
                </a:solidFill>
              </a:rPr>
              <a:t> </a:t>
            </a:r>
            <a:r>
              <a:rPr lang="en-US" sz="2000" dirty="0">
                <a:solidFill>
                  <a:srgbClr val="0070C0"/>
                </a:solidFill>
              </a:rPr>
              <a:t>measures to be taken by operators or competent bodies</a:t>
            </a:r>
            <a:endParaRPr lang="hr-HR" sz="2000" dirty="0" smtClean="0">
              <a:solidFill>
                <a:srgbClr val="0070C0"/>
              </a:solidFill>
            </a:endParaRPr>
          </a:p>
          <a:p>
            <a:pPr marL="342900" lvl="1" indent="-342900">
              <a:spcBef>
                <a:spcPct val="20000"/>
              </a:spcBef>
              <a:buFontTx/>
              <a:buChar char="-"/>
            </a:pPr>
            <a:r>
              <a:rPr lang="en-US" sz="2000" dirty="0">
                <a:solidFill>
                  <a:srgbClr val="0070C0"/>
                </a:solidFill>
              </a:rPr>
              <a:t>to establish measures to prevent the event from developing further in the negative </a:t>
            </a:r>
            <a:r>
              <a:rPr lang="en-US" sz="2000" dirty="0" smtClean="0">
                <a:solidFill>
                  <a:srgbClr val="0070C0"/>
                </a:solidFill>
              </a:rPr>
              <a:t>direction</a:t>
            </a:r>
            <a:endParaRPr lang="hr-HR" sz="2000" dirty="0" smtClean="0">
              <a:solidFill>
                <a:srgbClr val="0070C0"/>
              </a:solidFill>
            </a:endParaRPr>
          </a:p>
          <a:p>
            <a:pPr marL="342900" lvl="1" indent="-342900">
              <a:spcBef>
                <a:spcPct val="20000"/>
              </a:spcBef>
              <a:buFontTx/>
              <a:buChar char="-"/>
            </a:pPr>
            <a:r>
              <a:rPr lang="en-US" sz="2000" dirty="0">
                <a:solidFill>
                  <a:srgbClr val="0070C0"/>
                </a:solidFill>
              </a:rPr>
              <a:t>to initiate </a:t>
            </a:r>
            <a:r>
              <a:rPr lang="en-US" sz="2000" dirty="0" smtClean="0">
                <a:solidFill>
                  <a:srgbClr val="0070C0"/>
                </a:solidFill>
              </a:rPr>
              <a:t>a</a:t>
            </a:r>
            <a:r>
              <a:rPr lang="hr-HR" sz="2000" dirty="0" smtClean="0">
                <a:solidFill>
                  <a:srgbClr val="0070C0"/>
                </a:solidFill>
              </a:rPr>
              <a:t>n </a:t>
            </a:r>
            <a:r>
              <a:rPr lang="hr-HR" sz="2000" dirty="0" err="1" smtClean="0">
                <a:solidFill>
                  <a:srgbClr val="0070C0"/>
                </a:solidFill>
              </a:rPr>
              <a:t>infringement</a:t>
            </a:r>
            <a:r>
              <a:rPr lang="hr-HR" sz="2000" dirty="0">
                <a:solidFill>
                  <a:srgbClr val="0070C0"/>
                </a:solidFill>
              </a:rPr>
              <a:t> </a:t>
            </a:r>
            <a:r>
              <a:rPr lang="en-US" sz="2000" dirty="0" smtClean="0">
                <a:solidFill>
                  <a:srgbClr val="0070C0"/>
                </a:solidFill>
              </a:rPr>
              <a:t>or </a:t>
            </a:r>
            <a:r>
              <a:rPr lang="en-US" sz="2000" dirty="0">
                <a:solidFill>
                  <a:srgbClr val="0070C0"/>
                </a:solidFill>
              </a:rPr>
              <a:t>criminal procedure if </a:t>
            </a:r>
            <a:r>
              <a:rPr lang="en-US" sz="2000" dirty="0" smtClean="0">
                <a:solidFill>
                  <a:srgbClr val="0070C0"/>
                </a:solidFill>
              </a:rPr>
              <a:t>necessary</a:t>
            </a:r>
            <a:r>
              <a:rPr lang="hr-HR" sz="2000" dirty="0" smtClean="0">
                <a:solidFill>
                  <a:srgbClr val="0070C0"/>
                </a:solidFill>
              </a:rPr>
              <a:t>,</a:t>
            </a:r>
            <a:r>
              <a:rPr lang="en-US" sz="2000" dirty="0" smtClean="0">
                <a:solidFill>
                  <a:srgbClr val="0070C0"/>
                </a:solidFill>
              </a:rPr>
              <a:t> </a:t>
            </a:r>
            <a:r>
              <a:rPr lang="en-US" sz="2000" dirty="0">
                <a:solidFill>
                  <a:srgbClr val="0070C0"/>
                </a:solidFill>
              </a:rPr>
              <a:t>as well as to ensure that the operator takes appropriate </a:t>
            </a:r>
            <a:r>
              <a:rPr lang="en-US" sz="2000" dirty="0" smtClean="0">
                <a:solidFill>
                  <a:srgbClr val="0070C0"/>
                </a:solidFill>
              </a:rPr>
              <a:t>action</a:t>
            </a:r>
            <a:endParaRPr lang="hr-HR"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894728328"/>
      </p:ext>
    </p:extLst>
  </p:cSld>
  <p:clrMapOvr>
    <a:masterClrMapping/>
  </p:clrMapOvr>
  <p:transition spd="med">
    <p:fade thruBlk="1"/>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a:t>
            </a:r>
            <a:r>
              <a:rPr lang="hr-HR" sz="2800" b="1" dirty="0">
                <a:solidFill>
                  <a:schemeClr val="tx2"/>
                </a:solidFill>
                <a:effectLst>
                  <a:glow>
                    <a:srgbClr val="7F7F7F">
                      <a:alpha val="35000"/>
                    </a:srgbClr>
                  </a:glow>
                </a:effectLst>
              </a:rPr>
              <a:t>RMCEI </a:t>
            </a:r>
            <a:r>
              <a:rPr lang="hr-HR" sz="2800" b="1" dirty="0" smtClean="0">
                <a:solidFill>
                  <a:schemeClr val="tx2"/>
                </a:solidFill>
                <a:effectLst>
                  <a:glow>
                    <a:srgbClr val="7F7F7F">
                      <a:alpha val="35000"/>
                    </a:srgbClr>
                  </a:glow>
                </a:effectLst>
              </a:rPr>
              <a:t>– </a:t>
            </a:r>
            <a:r>
              <a:rPr lang="hr-HR" sz="2800" b="1" dirty="0" err="1" smtClean="0">
                <a:solidFill>
                  <a:schemeClr val="tx2"/>
                </a:solidFill>
                <a:effectLst>
                  <a:glow>
                    <a:srgbClr val="7F7F7F">
                      <a:alpha val="35000"/>
                    </a:srgbClr>
                  </a:glow>
                </a:effectLst>
              </a:rPr>
              <a:t>reporting</a:t>
            </a:r>
            <a:r>
              <a:rPr lang="hr-HR" sz="2800" b="1" dirty="0" smtClean="0">
                <a:solidFill>
                  <a:schemeClr val="tx2"/>
                </a:solidFill>
                <a:effectLst>
                  <a:glow>
                    <a:srgbClr val="7F7F7F">
                      <a:alpha val="35000"/>
                    </a:srgbClr>
                  </a:glow>
                </a:effectLst>
              </a:rPr>
              <a:t> to EC</a:t>
            </a: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1" indent="-342900">
              <a:spcBef>
                <a:spcPct val="20000"/>
              </a:spcBef>
              <a:buFont typeface="Arial" charset="0"/>
              <a:buChar char="•"/>
            </a:pPr>
            <a:r>
              <a:rPr lang="hr-HR" sz="2400" b="1" dirty="0" err="1">
                <a:solidFill>
                  <a:schemeClr val="tx2"/>
                </a:solidFill>
              </a:rPr>
              <a:t>Reporting</a:t>
            </a:r>
            <a:r>
              <a:rPr lang="hr-HR" sz="2400" b="1" dirty="0">
                <a:solidFill>
                  <a:schemeClr val="tx2"/>
                </a:solidFill>
              </a:rPr>
              <a:t> on </a:t>
            </a:r>
            <a:r>
              <a:rPr lang="hr-HR" sz="2400" b="1" dirty="0" err="1">
                <a:solidFill>
                  <a:schemeClr val="tx2"/>
                </a:solidFill>
              </a:rPr>
              <a:t>Environmental</a:t>
            </a:r>
            <a:r>
              <a:rPr lang="hr-HR" sz="2400" b="1" dirty="0">
                <a:solidFill>
                  <a:schemeClr val="tx2"/>
                </a:solidFill>
              </a:rPr>
              <a:t> </a:t>
            </a:r>
            <a:r>
              <a:rPr lang="hr-HR" sz="2400" b="1" dirty="0" err="1">
                <a:solidFill>
                  <a:schemeClr val="tx2"/>
                </a:solidFill>
              </a:rPr>
              <a:t>Inspection</a:t>
            </a:r>
            <a:r>
              <a:rPr lang="hr-HR" sz="2400" b="1" dirty="0">
                <a:solidFill>
                  <a:schemeClr val="tx2"/>
                </a:solidFill>
              </a:rPr>
              <a:t> </a:t>
            </a:r>
            <a:r>
              <a:rPr lang="hr-HR" sz="2400" b="1" dirty="0" err="1" smtClean="0">
                <a:solidFill>
                  <a:schemeClr val="tx2"/>
                </a:solidFill>
              </a:rPr>
              <a:t>Activities</a:t>
            </a:r>
            <a:endParaRPr lang="hr-HR" sz="2400" b="1" dirty="0">
              <a:solidFill>
                <a:schemeClr val="tx2"/>
              </a:solidFill>
            </a:endParaRPr>
          </a:p>
          <a:p>
            <a:pPr lvl="1">
              <a:spcBef>
                <a:spcPct val="20000"/>
              </a:spcBef>
            </a:pPr>
            <a:r>
              <a:rPr lang="en-US" sz="2000" dirty="0" smtClean="0">
                <a:solidFill>
                  <a:srgbClr val="0070C0"/>
                </a:solidFill>
              </a:rPr>
              <a:t>Member </a:t>
            </a:r>
            <a:r>
              <a:rPr lang="en-US" sz="2000" dirty="0">
                <a:solidFill>
                  <a:srgbClr val="0070C0"/>
                </a:solidFill>
              </a:rPr>
              <a:t>States </a:t>
            </a:r>
            <a:r>
              <a:rPr lang="hr-HR" sz="2000" dirty="0" smtClean="0">
                <a:solidFill>
                  <a:srgbClr val="0070C0"/>
                </a:solidFill>
              </a:rPr>
              <a:t>are </a:t>
            </a:r>
            <a:r>
              <a:rPr lang="hr-HR" sz="2000" dirty="0" err="1" smtClean="0">
                <a:solidFill>
                  <a:srgbClr val="0070C0"/>
                </a:solidFill>
              </a:rPr>
              <a:t>given</a:t>
            </a:r>
            <a:r>
              <a:rPr lang="hr-HR" sz="2000" dirty="0" smtClean="0">
                <a:solidFill>
                  <a:srgbClr val="0070C0"/>
                </a:solidFill>
              </a:rPr>
              <a:t> a</a:t>
            </a:r>
            <a:r>
              <a:rPr lang="en-US" sz="2000" dirty="0" smtClean="0">
                <a:solidFill>
                  <a:srgbClr val="0070C0"/>
                </a:solidFill>
              </a:rPr>
              <a:t> </a:t>
            </a:r>
            <a:r>
              <a:rPr lang="en-US" sz="2000" dirty="0">
                <a:solidFill>
                  <a:srgbClr val="0070C0"/>
                </a:solidFill>
              </a:rPr>
              <a:t>two </a:t>
            </a:r>
            <a:r>
              <a:rPr lang="hr-HR" sz="2000" dirty="0" smtClean="0">
                <a:solidFill>
                  <a:srgbClr val="0070C0"/>
                </a:solidFill>
              </a:rPr>
              <a:t>–</a:t>
            </a:r>
            <a:r>
              <a:rPr lang="en-US" sz="2000" dirty="0" smtClean="0">
                <a:solidFill>
                  <a:srgbClr val="0070C0"/>
                </a:solidFill>
              </a:rPr>
              <a:t>year</a:t>
            </a:r>
            <a:r>
              <a:rPr lang="hr-HR" sz="2000" dirty="0" smtClean="0">
                <a:solidFill>
                  <a:srgbClr val="0070C0"/>
                </a:solidFill>
              </a:rPr>
              <a:t> </a:t>
            </a:r>
            <a:r>
              <a:rPr lang="hr-HR" sz="2000" dirty="0" err="1" smtClean="0">
                <a:solidFill>
                  <a:srgbClr val="0070C0"/>
                </a:solidFill>
              </a:rPr>
              <a:t>deadline</a:t>
            </a:r>
            <a:r>
              <a:rPr lang="en-US" sz="2000" dirty="0" smtClean="0">
                <a:solidFill>
                  <a:srgbClr val="0070C0"/>
                </a:solidFill>
              </a:rPr>
              <a:t> </a:t>
            </a:r>
            <a:r>
              <a:rPr lang="en-US" sz="2000" dirty="0">
                <a:solidFill>
                  <a:srgbClr val="0070C0"/>
                </a:solidFill>
              </a:rPr>
              <a:t>from </a:t>
            </a:r>
            <a:r>
              <a:rPr lang="hr-HR" sz="2000" dirty="0" err="1" smtClean="0">
                <a:solidFill>
                  <a:srgbClr val="0070C0"/>
                </a:solidFill>
              </a:rPr>
              <a:t>publication</a:t>
            </a:r>
            <a:r>
              <a:rPr lang="hr-HR" sz="2000" dirty="0" smtClean="0">
                <a:solidFill>
                  <a:srgbClr val="0070C0"/>
                </a:solidFill>
              </a:rPr>
              <a:t> </a:t>
            </a:r>
            <a:r>
              <a:rPr lang="hr-HR" sz="2000" dirty="0" err="1" smtClean="0">
                <a:solidFill>
                  <a:srgbClr val="0070C0"/>
                </a:solidFill>
              </a:rPr>
              <a:t>of</a:t>
            </a:r>
            <a:r>
              <a:rPr lang="hr-HR" sz="2000" dirty="0" smtClean="0">
                <a:solidFill>
                  <a:srgbClr val="0070C0"/>
                </a:solidFill>
              </a:rPr>
              <a:t> </a:t>
            </a:r>
            <a:r>
              <a:rPr lang="en-US" sz="2000" dirty="0" smtClean="0">
                <a:solidFill>
                  <a:srgbClr val="0070C0"/>
                </a:solidFill>
              </a:rPr>
              <a:t>Recommendation</a:t>
            </a:r>
            <a:r>
              <a:rPr lang="hr-HR" sz="2000" dirty="0" smtClean="0">
                <a:solidFill>
                  <a:srgbClr val="0070C0"/>
                </a:solidFill>
              </a:rPr>
              <a:t>s</a:t>
            </a:r>
            <a:r>
              <a:rPr lang="en-US" sz="2000" dirty="0" smtClean="0">
                <a:solidFill>
                  <a:srgbClr val="0070C0"/>
                </a:solidFill>
              </a:rPr>
              <a:t> </a:t>
            </a:r>
            <a:r>
              <a:rPr lang="en-US" sz="2000" dirty="0">
                <a:solidFill>
                  <a:srgbClr val="0070C0"/>
                </a:solidFill>
              </a:rPr>
              <a:t>to submit their first report on all environmental inspections </a:t>
            </a:r>
            <a:r>
              <a:rPr lang="en-US" sz="2000" dirty="0" smtClean="0">
                <a:solidFill>
                  <a:srgbClr val="0070C0"/>
                </a:solidFill>
              </a:rPr>
              <a:t>carried out by </a:t>
            </a:r>
            <a:r>
              <a:rPr lang="en-US" sz="2000" dirty="0">
                <a:solidFill>
                  <a:srgbClr val="0070C0"/>
                </a:solidFill>
              </a:rPr>
              <a:t>inspection bodies to the European </a:t>
            </a:r>
            <a:r>
              <a:rPr lang="en-US" sz="2000" dirty="0" smtClean="0">
                <a:solidFill>
                  <a:srgbClr val="0070C0"/>
                </a:solidFill>
              </a:rPr>
              <a:t>Commission</a:t>
            </a:r>
            <a:r>
              <a:rPr lang="hr-HR" sz="2000" dirty="0" smtClean="0">
                <a:solidFill>
                  <a:srgbClr val="0070C0"/>
                </a:solidFill>
              </a:rPr>
              <a:t>.</a:t>
            </a:r>
          </a:p>
          <a:p>
            <a:pPr lvl="1">
              <a:spcBef>
                <a:spcPct val="20000"/>
              </a:spcBef>
            </a:pPr>
            <a:endParaRPr lang="hr-HR" sz="2000" dirty="0" smtClean="0">
              <a:solidFill>
                <a:srgbClr val="0070C0"/>
              </a:solidFill>
            </a:endParaRPr>
          </a:p>
          <a:p>
            <a:pPr lvl="1">
              <a:spcBef>
                <a:spcPct val="20000"/>
              </a:spcBef>
            </a:pPr>
            <a:r>
              <a:rPr lang="en-US" sz="2000" dirty="0">
                <a:solidFill>
                  <a:srgbClr val="0070C0"/>
                </a:solidFill>
              </a:rPr>
              <a:t>Such reports should be public and should contain the following </a:t>
            </a:r>
            <a:r>
              <a:rPr lang="en-US" sz="2000" dirty="0" smtClean="0">
                <a:solidFill>
                  <a:srgbClr val="0070C0"/>
                </a:solidFill>
              </a:rPr>
              <a:t>information</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about the staff and other resources of inspection bodies</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details of the role and engagement of inspection bodies in drafting plans for environmental </a:t>
            </a:r>
            <a:r>
              <a:rPr lang="en-US" sz="2000" dirty="0" smtClean="0">
                <a:solidFill>
                  <a:srgbClr val="0070C0"/>
                </a:solidFill>
              </a:rPr>
              <a:t>inspection</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the details of the number of monitoring at </a:t>
            </a:r>
            <a:r>
              <a:rPr lang="hr-HR" sz="2000" dirty="0" err="1" smtClean="0">
                <a:solidFill>
                  <a:srgbClr val="0070C0"/>
                </a:solidFill>
              </a:rPr>
              <a:t>sites</a:t>
            </a:r>
            <a:r>
              <a:rPr lang="hr-HR" sz="2000" dirty="0" smtClean="0">
                <a:solidFill>
                  <a:srgbClr val="0070C0"/>
                </a:solidFill>
              </a:rPr>
              <a:t> </a:t>
            </a:r>
            <a:r>
              <a:rPr lang="en-US" sz="2000" dirty="0" smtClean="0">
                <a:solidFill>
                  <a:srgbClr val="0070C0"/>
                </a:solidFill>
              </a:rPr>
              <a:t>for </a:t>
            </a:r>
            <a:r>
              <a:rPr lang="en-US" sz="2000" dirty="0">
                <a:solidFill>
                  <a:srgbClr val="0070C0"/>
                </a:solidFill>
              </a:rPr>
              <a:t>the parts of each type of supervised </a:t>
            </a:r>
            <a:r>
              <a:rPr lang="en-US" sz="2000" dirty="0" smtClean="0">
                <a:solidFill>
                  <a:srgbClr val="0070C0"/>
                </a:solidFill>
              </a:rPr>
              <a:t>plant</a:t>
            </a:r>
            <a:r>
              <a:rPr lang="hr-HR" sz="2000" dirty="0" smtClean="0">
                <a:solidFill>
                  <a:srgbClr val="0070C0"/>
                </a:solidFill>
              </a:rPr>
              <a:t>s</a:t>
            </a:r>
            <a:r>
              <a:rPr lang="en-US" sz="2000" dirty="0" smtClean="0">
                <a:solidFill>
                  <a:srgbClr val="0070C0"/>
                </a:solidFill>
              </a:rPr>
              <a:t> </a:t>
            </a:r>
            <a:r>
              <a:rPr lang="en-US" sz="2000" dirty="0">
                <a:solidFill>
                  <a:srgbClr val="0070C0"/>
                </a:solidFill>
              </a:rPr>
              <a:t>and the estimated time taken to supervise all </a:t>
            </a:r>
            <a:r>
              <a:rPr lang="hr-HR" sz="2000" dirty="0" err="1" smtClean="0">
                <a:solidFill>
                  <a:srgbClr val="0070C0"/>
                </a:solidFill>
              </a:rPr>
              <a:t>plants</a:t>
            </a:r>
            <a:r>
              <a:rPr lang="en-US" sz="2000" dirty="0" smtClean="0">
                <a:solidFill>
                  <a:srgbClr val="0070C0"/>
                </a:solidFill>
              </a:rPr>
              <a:t> </a:t>
            </a:r>
            <a:r>
              <a:rPr lang="en-US" sz="2000" dirty="0">
                <a:solidFill>
                  <a:srgbClr val="0070C0"/>
                </a:solidFill>
              </a:rPr>
              <a:t>of that </a:t>
            </a:r>
            <a:r>
              <a:rPr lang="en-US" sz="2000" dirty="0" smtClean="0">
                <a:solidFill>
                  <a:srgbClr val="0070C0"/>
                </a:solidFill>
              </a:rPr>
              <a:t>type</a:t>
            </a:r>
            <a:endParaRPr lang="hr-HR"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001922596"/>
      </p:ext>
    </p:extLst>
  </p:cSld>
  <p:clrMapOvr>
    <a:masterClrMapping/>
  </p:clrMapOvr>
  <p:transition spd="med">
    <p:fade thruBlk="1"/>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lnSpc>
                <a:spcPct val="150000"/>
              </a:lnSpc>
            </a:pPr>
            <a:r>
              <a:rPr lang="hr-HR" sz="2800" b="1" dirty="0" smtClean="0">
                <a:solidFill>
                  <a:schemeClr val="tx2"/>
                </a:solidFill>
                <a:effectLst>
                  <a:glow>
                    <a:srgbClr val="7F7F7F">
                      <a:alpha val="35000"/>
                    </a:srgbClr>
                  </a:glow>
                </a:effectLst>
              </a:rPr>
              <a:t>    10.5 </a:t>
            </a:r>
            <a:r>
              <a:rPr lang="hr-HR" sz="2800" b="1" dirty="0">
                <a:solidFill>
                  <a:schemeClr val="tx2"/>
                </a:solidFill>
                <a:effectLst>
                  <a:glow>
                    <a:srgbClr val="7F7F7F">
                      <a:alpha val="35000"/>
                    </a:srgbClr>
                  </a:glow>
                </a:effectLst>
              </a:rPr>
              <a:t>RMCEI - </a:t>
            </a:r>
            <a:r>
              <a:rPr lang="hr-HR" sz="2800" b="1" dirty="0" err="1">
                <a:solidFill>
                  <a:schemeClr val="tx2"/>
                </a:solidFill>
                <a:effectLst>
                  <a:glow>
                    <a:srgbClr val="7F7F7F">
                      <a:alpha val="35000"/>
                    </a:srgbClr>
                  </a:glow>
                </a:effectLst>
              </a:rPr>
              <a:t>reporting</a:t>
            </a:r>
            <a:r>
              <a:rPr lang="hr-HR" sz="2800" b="1" dirty="0">
                <a:solidFill>
                  <a:schemeClr val="tx2"/>
                </a:solidFill>
                <a:effectLst>
                  <a:glow>
                    <a:srgbClr val="7F7F7F">
                      <a:alpha val="35000"/>
                    </a:srgbClr>
                  </a:glow>
                </a:effectLst>
              </a:rPr>
              <a:t> to EC</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628776"/>
            <a:ext cx="83629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1" indent="-342900">
              <a:spcBef>
                <a:spcPct val="20000"/>
              </a:spcBef>
              <a:buFont typeface="Arial" charset="0"/>
              <a:buChar char="•"/>
            </a:pPr>
            <a:r>
              <a:rPr lang="hr-HR" sz="2400" b="1" dirty="0" err="1">
                <a:solidFill>
                  <a:schemeClr val="tx2"/>
                </a:solidFill>
              </a:rPr>
              <a:t>Reporting</a:t>
            </a:r>
            <a:r>
              <a:rPr lang="hr-HR" sz="2400" b="1" dirty="0">
                <a:solidFill>
                  <a:schemeClr val="tx2"/>
                </a:solidFill>
              </a:rPr>
              <a:t> on </a:t>
            </a:r>
            <a:r>
              <a:rPr lang="hr-HR" sz="2400" b="1" dirty="0" err="1">
                <a:solidFill>
                  <a:schemeClr val="tx2"/>
                </a:solidFill>
              </a:rPr>
              <a:t>Environmental</a:t>
            </a:r>
            <a:r>
              <a:rPr lang="hr-HR" sz="2400" b="1" dirty="0">
                <a:solidFill>
                  <a:schemeClr val="tx2"/>
                </a:solidFill>
              </a:rPr>
              <a:t> </a:t>
            </a:r>
            <a:r>
              <a:rPr lang="hr-HR" sz="2400" b="1" dirty="0" err="1">
                <a:solidFill>
                  <a:schemeClr val="tx2"/>
                </a:solidFill>
              </a:rPr>
              <a:t>Inspection</a:t>
            </a:r>
            <a:r>
              <a:rPr lang="hr-HR" sz="2400" b="1" dirty="0">
                <a:solidFill>
                  <a:schemeClr val="tx2"/>
                </a:solidFill>
              </a:rPr>
              <a:t> </a:t>
            </a:r>
            <a:r>
              <a:rPr lang="hr-HR" sz="2400" b="1" dirty="0" err="1">
                <a:solidFill>
                  <a:schemeClr val="tx2"/>
                </a:solidFill>
              </a:rPr>
              <a:t>Activities</a:t>
            </a:r>
            <a:endParaRPr lang="hr-HR" sz="2400" b="1" dirty="0">
              <a:solidFill>
                <a:schemeClr val="tx2"/>
              </a:solidFill>
            </a:endParaRPr>
          </a:p>
          <a:p>
            <a:pPr marL="742950" lvl="1" indent="-285750">
              <a:spcBef>
                <a:spcPct val="20000"/>
              </a:spcBef>
              <a:buFont typeface="Arial" charset="0"/>
              <a:buChar char="–"/>
            </a:pPr>
            <a:r>
              <a:rPr lang="en-US" sz="2000" dirty="0">
                <a:solidFill>
                  <a:srgbClr val="0070C0"/>
                </a:solidFill>
              </a:rPr>
              <a:t>on the degree of compliance of </a:t>
            </a:r>
            <a:r>
              <a:rPr lang="hr-HR" sz="2000" dirty="0" err="1" smtClean="0">
                <a:solidFill>
                  <a:srgbClr val="0070C0"/>
                </a:solidFill>
              </a:rPr>
              <a:t>monitored</a:t>
            </a:r>
            <a:r>
              <a:rPr lang="hr-HR" sz="2000" dirty="0" smtClean="0">
                <a:solidFill>
                  <a:srgbClr val="0070C0"/>
                </a:solidFill>
              </a:rPr>
              <a:t> </a:t>
            </a:r>
            <a:r>
              <a:rPr lang="hr-HR" sz="2000" dirty="0" err="1" smtClean="0">
                <a:solidFill>
                  <a:srgbClr val="0070C0"/>
                </a:solidFill>
              </a:rPr>
              <a:t>plants</a:t>
            </a:r>
            <a:r>
              <a:rPr lang="hr-HR" sz="2000" dirty="0" smtClean="0">
                <a:solidFill>
                  <a:srgbClr val="0070C0"/>
                </a:solidFill>
              </a:rPr>
              <a:t> </a:t>
            </a:r>
            <a:r>
              <a:rPr lang="en-US" sz="2000" dirty="0" smtClean="0">
                <a:solidFill>
                  <a:srgbClr val="0070C0"/>
                </a:solidFill>
              </a:rPr>
              <a:t>with </a:t>
            </a:r>
            <a:r>
              <a:rPr lang="en-US" sz="2000" dirty="0">
                <a:solidFill>
                  <a:srgbClr val="0070C0"/>
                </a:solidFill>
              </a:rPr>
              <a:t>EU environmental legislation</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short description and number of activities (unplanned </a:t>
            </a:r>
            <a:r>
              <a:rPr lang="hr-HR" sz="2000" dirty="0" smtClean="0">
                <a:solidFill>
                  <a:srgbClr val="0070C0"/>
                </a:solidFill>
              </a:rPr>
              <a:t>monitoring</a:t>
            </a:r>
            <a:r>
              <a:rPr lang="en-US" sz="2000" dirty="0" smtClean="0">
                <a:solidFill>
                  <a:srgbClr val="0070C0"/>
                </a:solidFill>
              </a:rPr>
              <a:t>) </a:t>
            </a:r>
            <a:r>
              <a:rPr lang="en-US" sz="2000" dirty="0">
                <a:solidFill>
                  <a:srgbClr val="0070C0"/>
                </a:solidFill>
              </a:rPr>
              <a:t>due to serious complaints, incidents, accidents and non-compliance with EU regulations</a:t>
            </a:r>
            <a:endParaRPr lang="hr-HR" sz="2000" dirty="0" smtClean="0">
              <a:solidFill>
                <a:srgbClr val="0070C0"/>
              </a:solidFill>
            </a:endParaRPr>
          </a:p>
          <a:p>
            <a:pPr marL="742950" lvl="1" indent="-285750">
              <a:spcBef>
                <a:spcPct val="20000"/>
              </a:spcBef>
              <a:buFont typeface="Arial" charset="0"/>
              <a:buChar char="–"/>
            </a:pPr>
            <a:r>
              <a:rPr lang="en-US" sz="2000" dirty="0">
                <a:solidFill>
                  <a:srgbClr val="0070C0"/>
                </a:solidFill>
              </a:rPr>
              <a:t>evaluation of the success of the implementation of environmental inspection plans as well as recommendations for future </a:t>
            </a:r>
            <a:r>
              <a:rPr lang="en-US" sz="2000" dirty="0" smtClean="0">
                <a:solidFill>
                  <a:srgbClr val="0070C0"/>
                </a:solidFill>
              </a:rPr>
              <a:t>plans</a:t>
            </a:r>
            <a:endParaRPr lang="hr-HR"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10"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2" name="Group 3"/>
          <p:cNvGrpSpPr>
            <a:grpSpLocks noChangeAspect="1"/>
          </p:cNvGrpSpPr>
          <p:nvPr/>
        </p:nvGrpSpPr>
        <p:grpSpPr bwMode="auto">
          <a:xfrm>
            <a:off x="442354" y="6362429"/>
            <a:ext cx="4500798" cy="411137"/>
            <a:chOff x="14858" y="6031800"/>
            <a:chExt cx="7310482" cy="703818"/>
          </a:xfrm>
        </p:grpSpPr>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170319874"/>
      </p:ext>
    </p:extLst>
  </p:cSld>
  <p:clrMapOvr>
    <a:masterClrMapping/>
  </p:clrMapOvr>
  <p:transition spd="med">
    <p:fade thruBlk="1"/>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457200" y="2581275"/>
            <a:ext cx="8229600" cy="1143000"/>
          </a:xfrm>
        </p:spPr>
        <p:txBody>
          <a:bodyPr/>
          <a:lstStyle/>
          <a:p>
            <a:pPr eaLnBrk="1" hangingPunct="1"/>
            <a:r>
              <a:rPr lang="hr-HR" sz="3600" b="1" dirty="0" smtClean="0">
                <a:solidFill>
                  <a:schemeClr val="tx2"/>
                </a:solidFill>
                <a:effectLst>
                  <a:glow rad="228600">
                    <a:schemeClr val="bg1">
                      <a:lumMod val="50000"/>
                      <a:alpha val="20000"/>
                    </a:schemeClr>
                  </a:glow>
                </a:effectLst>
              </a:rPr>
              <a:t>THANK YOU FOR YOUR ATTENTION</a:t>
            </a:r>
          </a:p>
        </p:txBody>
      </p:sp>
      <p:pic>
        <p:nvPicPr>
          <p:cNvPr id="13"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2525" y="882831"/>
            <a:ext cx="5463568" cy="664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8" descr="Znak_1024x76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38367"/>
            <a:ext cx="11557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Slika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23557" y="738367"/>
            <a:ext cx="1361625" cy="963029"/>
          </a:xfrm>
          <a:prstGeom prst="rect">
            <a:avLst/>
          </a:prstGeom>
        </p:spPr>
      </p:pic>
      <p:sp>
        <p:nvSpPr>
          <p:cNvPr id="8" name="Content Placeholder 8"/>
          <p:cNvSpPr>
            <a:spLocks/>
          </p:cNvSpPr>
          <p:nvPr/>
        </p:nvSpPr>
        <p:spPr bwMode="auto">
          <a:xfrm>
            <a:off x="324464" y="4387645"/>
            <a:ext cx="8229601" cy="92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lgn="just">
              <a:spcBef>
                <a:spcPct val="20000"/>
              </a:spcBef>
            </a:pPr>
            <a:r>
              <a:rPr lang="en-US" sz="1600" b="1" i="1" u="sng" dirty="0">
                <a:solidFill>
                  <a:schemeClr val="tx2"/>
                </a:solidFill>
              </a:rPr>
              <a:t>Disclaimer:</a:t>
            </a:r>
            <a:r>
              <a:rPr lang="en-US" sz="1600" b="1" i="1" dirty="0">
                <a:solidFill>
                  <a:schemeClr val="tx2"/>
                </a:solidFill>
              </a:rPr>
              <a:t> The </a:t>
            </a:r>
            <a:r>
              <a:rPr lang="en-US" sz="1600" b="1" i="1" dirty="0" smtClean="0">
                <a:solidFill>
                  <a:schemeClr val="tx2"/>
                </a:solidFill>
              </a:rPr>
              <a:t>content</a:t>
            </a:r>
            <a:r>
              <a:rPr lang="hr-HR" sz="1600" b="1" i="1" dirty="0" smtClean="0">
                <a:solidFill>
                  <a:schemeClr val="tx2"/>
                </a:solidFill>
              </a:rPr>
              <a:t>s</a:t>
            </a:r>
            <a:r>
              <a:rPr lang="en-US" sz="1600" b="1" i="1" dirty="0" smtClean="0">
                <a:solidFill>
                  <a:schemeClr val="tx2"/>
                </a:solidFill>
              </a:rPr>
              <a:t> </a:t>
            </a:r>
            <a:r>
              <a:rPr lang="en-US" sz="1600" b="1" i="1" dirty="0">
                <a:solidFill>
                  <a:schemeClr val="tx2"/>
                </a:solidFill>
              </a:rPr>
              <a:t>of this </a:t>
            </a:r>
            <a:r>
              <a:rPr lang="en-US" sz="1600" b="1" i="1" dirty="0" smtClean="0">
                <a:solidFill>
                  <a:schemeClr val="tx2"/>
                </a:solidFill>
              </a:rPr>
              <a:t>publication</a:t>
            </a:r>
            <a:r>
              <a:rPr lang="hr-HR" sz="1600" b="1" i="1" dirty="0" smtClean="0">
                <a:solidFill>
                  <a:schemeClr val="tx2"/>
                </a:solidFill>
              </a:rPr>
              <a:t> are </a:t>
            </a:r>
            <a:r>
              <a:rPr lang="en-US" sz="1600" b="1" i="1" dirty="0" smtClean="0">
                <a:solidFill>
                  <a:schemeClr val="tx2"/>
                </a:solidFill>
              </a:rPr>
              <a:t>the</a:t>
            </a:r>
            <a:r>
              <a:rPr lang="hr-HR" sz="1600" b="1" i="1" dirty="0" smtClean="0">
                <a:solidFill>
                  <a:schemeClr val="tx2"/>
                </a:solidFill>
              </a:rPr>
              <a:t> sole </a:t>
            </a:r>
            <a:r>
              <a:rPr lang="en-US" sz="1600" b="1" i="1" dirty="0" smtClean="0">
                <a:solidFill>
                  <a:schemeClr val="tx2"/>
                </a:solidFill>
              </a:rPr>
              <a:t>responsibility </a:t>
            </a:r>
            <a:r>
              <a:rPr lang="en-US" sz="1600" b="1" i="1" dirty="0">
                <a:solidFill>
                  <a:schemeClr val="tx2"/>
                </a:solidFill>
              </a:rPr>
              <a:t>of EKONERG </a:t>
            </a:r>
            <a:r>
              <a:rPr lang="hr-HR" sz="1600" b="1" i="1" dirty="0" smtClean="0">
                <a:solidFill>
                  <a:schemeClr val="tx2"/>
                </a:solidFill>
              </a:rPr>
              <a:t>– </a:t>
            </a:r>
            <a:r>
              <a:rPr lang="en-US" sz="1600" b="1" i="1" dirty="0" smtClean="0">
                <a:solidFill>
                  <a:schemeClr val="tx2"/>
                </a:solidFill>
              </a:rPr>
              <a:t>Energy</a:t>
            </a:r>
            <a:r>
              <a:rPr lang="hr-HR" sz="1600" b="1" i="1" dirty="0" smtClean="0">
                <a:solidFill>
                  <a:schemeClr val="tx2"/>
                </a:solidFill>
              </a:rPr>
              <a:t> </a:t>
            </a:r>
            <a:r>
              <a:rPr lang="en-US" sz="1600" b="1" i="1" dirty="0" smtClean="0">
                <a:solidFill>
                  <a:schemeClr val="tx2"/>
                </a:solidFill>
              </a:rPr>
              <a:t>Research </a:t>
            </a:r>
            <a:r>
              <a:rPr lang="en-US" sz="1600" b="1" i="1" dirty="0">
                <a:solidFill>
                  <a:schemeClr val="tx2"/>
                </a:solidFill>
              </a:rPr>
              <a:t>and </a:t>
            </a:r>
            <a:r>
              <a:rPr lang="en-US" sz="1600" b="1" i="1" dirty="0" smtClean="0">
                <a:solidFill>
                  <a:schemeClr val="tx2"/>
                </a:solidFill>
              </a:rPr>
              <a:t>Environmental</a:t>
            </a:r>
            <a:r>
              <a:rPr lang="hr-HR" sz="1600" b="1" i="1" dirty="0" smtClean="0">
                <a:solidFill>
                  <a:schemeClr val="tx2"/>
                </a:solidFill>
              </a:rPr>
              <a:t> </a:t>
            </a:r>
            <a:r>
              <a:rPr lang="en-US" sz="1600" b="1" i="1" dirty="0" smtClean="0">
                <a:solidFill>
                  <a:schemeClr val="tx2"/>
                </a:solidFill>
              </a:rPr>
              <a:t>Protection</a:t>
            </a:r>
            <a:r>
              <a:rPr lang="hr-HR" sz="1600" b="1" i="1" dirty="0" smtClean="0">
                <a:solidFill>
                  <a:schemeClr val="tx2"/>
                </a:solidFill>
              </a:rPr>
              <a:t> Institute</a:t>
            </a:r>
            <a:r>
              <a:rPr lang="en-US" sz="1600" b="1" i="1" dirty="0" smtClean="0">
                <a:solidFill>
                  <a:schemeClr val="tx2"/>
                </a:solidFill>
              </a:rPr>
              <a:t>, </a:t>
            </a:r>
            <a:r>
              <a:rPr lang="en-US" sz="1600" b="1" i="1" dirty="0">
                <a:solidFill>
                  <a:schemeClr val="tx2"/>
                </a:solidFill>
              </a:rPr>
              <a:t>Ltd. </a:t>
            </a:r>
            <a:r>
              <a:rPr lang="en-US" sz="1600" b="1" i="1" dirty="0" smtClean="0">
                <a:solidFill>
                  <a:schemeClr val="tx2"/>
                </a:solidFill>
              </a:rPr>
              <a:t>and</a:t>
            </a:r>
            <a:r>
              <a:rPr lang="hr-HR" sz="1600" b="1" i="1" dirty="0" smtClean="0">
                <a:solidFill>
                  <a:schemeClr val="tx2"/>
                </a:solidFill>
              </a:rPr>
              <a:t> </a:t>
            </a:r>
            <a:r>
              <a:rPr lang="en-US" sz="1600" b="1" i="1" dirty="0" smtClean="0">
                <a:solidFill>
                  <a:schemeClr val="tx2"/>
                </a:solidFill>
              </a:rPr>
              <a:t>can in</a:t>
            </a:r>
            <a:r>
              <a:rPr lang="hr-HR" sz="1600" b="1" i="1" dirty="0" smtClean="0">
                <a:solidFill>
                  <a:schemeClr val="tx2"/>
                </a:solidFill>
              </a:rPr>
              <a:t> no </a:t>
            </a:r>
            <a:r>
              <a:rPr lang="en-US" sz="1600" b="1" i="1" dirty="0" smtClean="0">
                <a:solidFill>
                  <a:schemeClr val="tx2"/>
                </a:solidFill>
              </a:rPr>
              <a:t>way be taken </a:t>
            </a:r>
            <a:r>
              <a:rPr lang="hr-HR" sz="1600" b="1" i="1" dirty="0" smtClean="0">
                <a:solidFill>
                  <a:schemeClr val="tx2"/>
                </a:solidFill>
              </a:rPr>
              <a:t>t</a:t>
            </a:r>
            <a:r>
              <a:rPr lang="en-US" sz="1600" b="1" i="1" dirty="0" smtClean="0">
                <a:solidFill>
                  <a:schemeClr val="tx2"/>
                </a:solidFill>
              </a:rPr>
              <a:t>o reflect the </a:t>
            </a:r>
            <a:r>
              <a:rPr lang="en-US" sz="1600" b="1" i="1" dirty="0">
                <a:solidFill>
                  <a:schemeClr val="tx2"/>
                </a:solidFill>
              </a:rPr>
              <a:t>views of the European Union</a:t>
            </a:r>
            <a:endParaRPr lang="hr-HR" sz="1600" b="1" i="1" dirty="0">
              <a:solidFill>
                <a:schemeClr val="tx2"/>
              </a:solidFill>
            </a:endParaRPr>
          </a:p>
        </p:txBody>
      </p:sp>
      <p:sp>
        <p:nvSpPr>
          <p:cNvPr id="16" name="Podnaslov 2"/>
          <p:cNvSpPr txBox="1">
            <a:spLocks/>
          </p:cNvSpPr>
          <p:nvPr/>
        </p:nvSpPr>
        <p:spPr>
          <a:xfrm>
            <a:off x="3421626" y="6263557"/>
            <a:ext cx="2448231" cy="290947"/>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000" dirty="0">
                <a:solidFill>
                  <a:schemeClr val="accent1">
                    <a:lumMod val="50000"/>
                  </a:schemeClr>
                </a:solidFill>
              </a:rPr>
              <a:t>This project is funded by the European Union</a:t>
            </a:r>
            <a:endParaRPr lang="en-GB" sz="1000" dirty="0">
              <a:solidFill>
                <a:schemeClr val="accent1">
                  <a:lumMod val="50000"/>
                </a:schemeClr>
              </a:solidFill>
            </a:endParaRPr>
          </a:p>
        </p:txBody>
      </p:sp>
      <p:pic>
        <p:nvPicPr>
          <p:cNvPr id="17" name="Slika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25359" y="5557402"/>
            <a:ext cx="857019" cy="618958"/>
          </a:xfrm>
          <a:prstGeom prst="rect">
            <a:avLst/>
          </a:prstGeom>
        </p:spPr>
      </p:pic>
      <p:sp>
        <p:nvSpPr>
          <p:cNvPr id="19" name="Rectangle 18"/>
          <p:cNvSpPr/>
          <p:nvPr/>
        </p:nvSpPr>
        <p:spPr bwMode="auto">
          <a:xfrm>
            <a:off x="3049588" y="920931"/>
            <a:ext cx="3332964" cy="276999"/>
          </a:xfrm>
          <a:prstGeom prst="rect">
            <a:avLst/>
          </a:prstGeom>
        </p:spPr>
        <p:txBody>
          <a:bodyPr wrap="none">
            <a:spAutoFit/>
          </a:bodyPr>
          <a:lstStyle/>
          <a:p>
            <a:r>
              <a:rPr lang="en-US" sz="1200" dirty="0" smtClean="0">
                <a:solidFill>
                  <a:srgbClr val="7F7F7F"/>
                </a:solidFill>
                <a:latin typeface="Arial Narrow" panose="020B0606020202030204" pitchFamily="34" charset="0"/>
              </a:rPr>
              <a:t>Energy </a:t>
            </a:r>
            <a:r>
              <a:rPr lang="hr-HR" sz="1200" dirty="0" smtClean="0">
                <a:solidFill>
                  <a:srgbClr val="7F7F7F"/>
                </a:solidFill>
                <a:latin typeface="Arial Narrow" panose="020B0606020202030204" pitchFamily="34" charset="0"/>
              </a:rPr>
              <a:t>R</a:t>
            </a:r>
            <a:r>
              <a:rPr lang="en-US" sz="1200" dirty="0" err="1" smtClean="0">
                <a:solidFill>
                  <a:srgbClr val="7F7F7F"/>
                </a:solidFill>
                <a:latin typeface="Arial Narrow" panose="020B0606020202030204" pitchFamily="34" charset="0"/>
              </a:rPr>
              <a:t>esearch</a:t>
            </a:r>
            <a:r>
              <a:rPr lang="en-US" sz="1200" dirty="0" smtClean="0">
                <a:solidFill>
                  <a:srgbClr val="7F7F7F"/>
                </a:solidFill>
                <a:latin typeface="Arial Narrow" panose="020B0606020202030204" pitchFamily="34" charset="0"/>
              </a:rPr>
              <a:t> and Environmental Protection Institute</a:t>
            </a:r>
            <a:endParaRPr lang="en-US" sz="1200" dirty="0">
              <a:solidFill>
                <a:srgbClr val="7F7F7F"/>
              </a:solidFill>
              <a:latin typeface="Arial Narrow" pitchFamily="34" charset="0"/>
            </a:endParaRPr>
          </a:p>
        </p:txBody>
      </p:sp>
    </p:spTree>
    <p:extLst>
      <p:ext uri="{BB962C8B-B14F-4D97-AF65-F5344CB8AC3E}">
        <p14:creationId xmlns:p14="http://schemas.microsoft.com/office/powerpoint/2010/main" val="3401442108"/>
      </p:ext>
    </p:extLst>
  </p:cSld>
  <p:clrMapOvr>
    <a:masterClrMapping/>
  </p:clrMapOvr>
  <p:transition spd="med">
    <p:fade thruBlk="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91193" y="789709"/>
            <a:ext cx="8881786" cy="5712705"/>
          </a:xfrm>
          <a:prstGeom prst="rect">
            <a:avLst/>
          </a:prstGeom>
        </p:spPr>
        <p:txBody>
          <a:bodyPr wrap="square">
            <a:spAutoFit/>
          </a:bodyPr>
          <a:lstStyle/>
          <a:p>
            <a:pPr marL="0" lvl="1">
              <a:spcBef>
                <a:spcPct val="20000"/>
              </a:spcBef>
            </a:pPr>
            <a:endParaRPr lang="pl-PL" sz="2400" b="1" dirty="0" smtClean="0">
              <a:solidFill>
                <a:srgbClr val="1F497D"/>
              </a:solidFill>
            </a:endParaRPr>
          </a:p>
          <a:p>
            <a:pPr marL="0" lvl="1">
              <a:spcBef>
                <a:spcPct val="20000"/>
              </a:spcBef>
            </a:pPr>
            <a:r>
              <a:rPr lang="pl-PL" sz="2400" b="1" dirty="0">
                <a:solidFill>
                  <a:srgbClr val="1F497D"/>
                </a:solidFill>
              </a:rPr>
              <a:t>Air Protection Act </a:t>
            </a:r>
            <a:r>
              <a:rPr lang="pl-PL" sz="2000" dirty="0" smtClean="0">
                <a:solidFill>
                  <a:srgbClr val="0070C0"/>
                </a:solidFill>
              </a:rPr>
              <a:t>(</a:t>
            </a:r>
            <a:r>
              <a:rPr lang="hr-BA" sz="2000" dirty="0" smtClean="0">
                <a:solidFill>
                  <a:srgbClr val="0070C0"/>
                </a:solidFill>
              </a:rPr>
              <a:t>OG </a:t>
            </a:r>
            <a:r>
              <a:rPr lang="hr-BA" sz="2000" dirty="0"/>
              <a:t> </a:t>
            </a:r>
            <a:r>
              <a:rPr lang="hr-BA" sz="2000" dirty="0">
                <a:hlinkClick r:id="rId4"/>
              </a:rPr>
              <a:t>130/11</a:t>
            </a:r>
            <a:r>
              <a:rPr lang="hr-BA" sz="2000" dirty="0"/>
              <a:t>, </a:t>
            </a:r>
            <a:r>
              <a:rPr lang="hr-BA" sz="2000" dirty="0">
                <a:hlinkClick r:id="rId5"/>
              </a:rPr>
              <a:t>47/14</a:t>
            </a:r>
            <a:r>
              <a:rPr lang="hr-BA" sz="2000" dirty="0"/>
              <a:t>, </a:t>
            </a:r>
            <a:r>
              <a:rPr lang="hr-BA" sz="2000" u="sng" dirty="0">
                <a:hlinkClick r:id="rId6"/>
              </a:rPr>
              <a:t>61/17</a:t>
            </a:r>
            <a:r>
              <a:rPr lang="hr-BA" sz="2000" dirty="0">
                <a:solidFill>
                  <a:srgbClr val="0070C0"/>
                </a:solidFill>
              </a:rPr>
              <a:t>) </a:t>
            </a:r>
            <a:r>
              <a:rPr lang="hr-BA" sz="2000" dirty="0" err="1" smtClean="0">
                <a:solidFill>
                  <a:srgbClr val="0070C0"/>
                </a:solidFill>
              </a:rPr>
              <a:t>establishes</a:t>
            </a:r>
            <a:r>
              <a:rPr lang="hr-BA" sz="2000" dirty="0" smtClean="0">
                <a:solidFill>
                  <a:srgbClr val="0070C0"/>
                </a:solidFill>
              </a:rPr>
              <a:t> </a:t>
            </a:r>
            <a:r>
              <a:rPr lang="hr-BA" sz="2000" dirty="0" err="1" smtClean="0">
                <a:solidFill>
                  <a:srgbClr val="0070C0"/>
                </a:solidFill>
              </a:rPr>
              <a:t>following</a:t>
            </a:r>
            <a:r>
              <a:rPr lang="hr-BA" sz="2000" dirty="0" smtClean="0">
                <a:solidFill>
                  <a:srgbClr val="0070C0"/>
                </a:solidFill>
              </a:rPr>
              <a:t> (</a:t>
            </a:r>
            <a:r>
              <a:rPr lang="hr-BA" sz="2000" dirty="0" err="1" smtClean="0">
                <a:solidFill>
                  <a:srgbClr val="0070C0"/>
                </a:solidFill>
              </a:rPr>
              <a:t>continued</a:t>
            </a:r>
            <a:r>
              <a:rPr lang="hr-BA" sz="2000" dirty="0" smtClean="0">
                <a:solidFill>
                  <a:srgbClr val="0070C0"/>
                </a:solidFill>
              </a:rPr>
              <a:t>): </a:t>
            </a:r>
            <a:endParaRPr lang="hr-BA" sz="2000" dirty="0">
              <a:solidFill>
                <a:srgbClr val="0070C0"/>
              </a:solidFill>
            </a:endParaRPr>
          </a:p>
          <a:p>
            <a:pPr marL="342900" lvl="1" indent="-342900">
              <a:spcBef>
                <a:spcPct val="20000"/>
              </a:spcBef>
              <a:buFontTx/>
              <a:buChar char="-"/>
            </a:pPr>
            <a:r>
              <a:rPr lang="en-US" sz="2000" dirty="0">
                <a:solidFill>
                  <a:srgbClr val="0070C0"/>
                </a:solidFill>
              </a:rPr>
              <a:t>substances that </a:t>
            </a:r>
            <a:r>
              <a:rPr lang="hr-HR" sz="2000" dirty="0" err="1" smtClean="0">
                <a:solidFill>
                  <a:srgbClr val="0070C0"/>
                </a:solidFill>
              </a:rPr>
              <a:t>damage</a:t>
            </a:r>
            <a:r>
              <a:rPr lang="en-US" sz="2000" dirty="0" smtClean="0">
                <a:solidFill>
                  <a:srgbClr val="0070C0"/>
                </a:solidFill>
              </a:rPr>
              <a:t> </a:t>
            </a:r>
            <a:r>
              <a:rPr lang="en-US" sz="2000" dirty="0">
                <a:solidFill>
                  <a:srgbClr val="0070C0"/>
                </a:solidFill>
              </a:rPr>
              <a:t>the ozone layer and fluorinated greenhouse gases,</a:t>
            </a:r>
          </a:p>
          <a:p>
            <a:pPr marL="342900" lvl="1" indent="-342900">
              <a:spcBef>
                <a:spcPct val="20000"/>
              </a:spcBef>
              <a:buFontTx/>
              <a:buChar char="-"/>
            </a:pPr>
            <a:r>
              <a:rPr lang="en-US" sz="2000" dirty="0">
                <a:solidFill>
                  <a:srgbClr val="0070C0"/>
                </a:solidFill>
              </a:rPr>
              <a:t>monitoring of greenhouse gas emissions and measures to mitigate and adapt to climate change,</a:t>
            </a:r>
          </a:p>
          <a:p>
            <a:pPr marL="342900" lvl="1" indent="-342900">
              <a:spcBef>
                <a:spcPct val="20000"/>
              </a:spcBef>
              <a:buFontTx/>
              <a:buChar char="-"/>
            </a:pPr>
            <a:r>
              <a:rPr lang="en-US" sz="2000" dirty="0" smtClean="0">
                <a:solidFill>
                  <a:srgbClr val="0070C0"/>
                </a:solidFill>
              </a:rPr>
              <a:t>Air</a:t>
            </a:r>
            <a:r>
              <a:rPr lang="hr-HR" sz="2000" dirty="0" smtClean="0">
                <a:solidFill>
                  <a:srgbClr val="0070C0"/>
                </a:solidFill>
              </a:rPr>
              <a:t> </a:t>
            </a:r>
            <a:r>
              <a:rPr lang="hr-HR" sz="2000" dirty="0" err="1" smtClean="0">
                <a:solidFill>
                  <a:srgbClr val="0070C0"/>
                </a:solidFill>
              </a:rPr>
              <a:t>protection</a:t>
            </a:r>
            <a:r>
              <a:rPr lang="en-US" sz="2000" dirty="0" smtClean="0">
                <a:solidFill>
                  <a:srgbClr val="0070C0"/>
                </a:solidFill>
              </a:rPr>
              <a:t> </a:t>
            </a:r>
            <a:r>
              <a:rPr lang="en-US" sz="2000" dirty="0">
                <a:solidFill>
                  <a:srgbClr val="0070C0"/>
                </a:solidFill>
              </a:rPr>
              <a:t>information system,</a:t>
            </a:r>
          </a:p>
          <a:p>
            <a:pPr marL="342900" lvl="1" indent="-342900">
              <a:spcBef>
                <a:spcPct val="20000"/>
              </a:spcBef>
              <a:buFontTx/>
              <a:buChar char="-"/>
            </a:pPr>
            <a:r>
              <a:rPr lang="en-US" sz="2000" dirty="0">
                <a:solidFill>
                  <a:srgbClr val="0070C0"/>
                </a:solidFill>
              </a:rPr>
              <a:t>financing air protection, ozone layer, mitigation of climate change and adaptation to climate </a:t>
            </a:r>
            <a:r>
              <a:rPr lang="en-US" sz="2000" dirty="0" smtClean="0">
                <a:solidFill>
                  <a:srgbClr val="0070C0"/>
                </a:solidFill>
              </a:rPr>
              <a:t>change</a:t>
            </a:r>
            <a:endParaRPr lang="hr-HR" sz="2000" dirty="0" smtClean="0">
              <a:solidFill>
                <a:srgbClr val="0070C0"/>
              </a:solidFill>
            </a:endParaRPr>
          </a:p>
          <a:p>
            <a:pPr marL="342900" lvl="1" indent="-342900">
              <a:spcBef>
                <a:spcPct val="20000"/>
              </a:spcBef>
              <a:buFontTx/>
              <a:buChar char="-"/>
            </a:pPr>
            <a:r>
              <a:rPr lang="en-US" sz="2000" dirty="0">
                <a:solidFill>
                  <a:srgbClr val="0070C0"/>
                </a:solidFill>
              </a:rPr>
              <a:t>economic incentives,</a:t>
            </a:r>
          </a:p>
          <a:p>
            <a:pPr marL="342900" lvl="1" indent="-342900">
              <a:spcBef>
                <a:spcPct val="20000"/>
              </a:spcBef>
              <a:buFontTx/>
              <a:buChar char="-"/>
            </a:pPr>
            <a:r>
              <a:rPr lang="en-US" sz="2000" dirty="0">
                <a:solidFill>
                  <a:srgbClr val="0070C0"/>
                </a:solidFill>
              </a:rPr>
              <a:t>administrative and inspection supervision,</a:t>
            </a:r>
          </a:p>
          <a:p>
            <a:pPr marL="342900" lvl="1" indent="-342900">
              <a:spcBef>
                <a:spcPct val="20000"/>
              </a:spcBef>
              <a:buFontTx/>
              <a:buChar char="-"/>
            </a:pPr>
            <a:r>
              <a:rPr lang="en-US" sz="2000" dirty="0">
                <a:solidFill>
                  <a:srgbClr val="0070C0"/>
                </a:solidFill>
              </a:rPr>
              <a:t>violations and fines</a:t>
            </a:r>
          </a:p>
          <a:p>
            <a:pPr marL="342900" lvl="1" indent="-342900">
              <a:spcBef>
                <a:spcPct val="20000"/>
              </a:spcBef>
              <a:buFontTx/>
              <a:buChar char="-"/>
            </a:pPr>
            <a:r>
              <a:rPr lang="en-US" sz="2000" dirty="0">
                <a:solidFill>
                  <a:srgbClr val="0070C0"/>
                </a:solidFill>
              </a:rPr>
              <a:t>and transitional and final provisions which, </a:t>
            </a:r>
            <a:r>
              <a:rPr lang="en-US" sz="2000" dirty="0" smtClean="0">
                <a:solidFill>
                  <a:srgbClr val="0070C0"/>
                </a:solidFill>
              </a:rPr>
              <a:t>inter alia, </a:t>
            </a:r>
            <a:r>
              <a:rPr lang="en-US" sz="2000" dirty="0">
                <a:solidFill>
                  <a:srgbClr val="0070C0"/>
                </a:solidFill>
              </a:rPr>
              <a:t>determine the deadlines for the implementation of certain provisions of the Act.</a:t>
            </a:r>
            <a:endParaRPr lang="hr-BA" sz="2000" dirty="0" smtClean="0">
              <a:solidFill>
                <a:srgbClr val="0070C0"/>
              </a:solidFill>
            </a:endParaRPr>
          </a:p>
          <a:p>
            <a:pPr marL="342900" lvl="1" indent="-342900">
              <a:spcBef>
                <a:spcPct val="20000"/>
              </a:spcBef>
              <a:buFontTx/>
              <a:buChar char="-"/>
            </a:pPr>
            <a:endParaRPr lang="hr-BA" sz="2000" dirty="0" smtClean="0">
              <a:solidFill>
                <a:srgbClr val="0070C0"/>
              </a:solidFill>
            </a:endParaRPr>
          </a:p>
          <a:p>
            <a:pPr marL="342900" lvl="1" indent="-342900">
              <a:spcBef>
                <a:spcPct val="20000"/>
              </a:spcBef>
              <a:buFontTx/>
              <a:buChar char="-"/>
            </a:pPr>
            <a:endParaRPr lang="hr-BA" sz="2000" dirty="0" smtClean="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993706472"/>
      </p:ext>
    </p:extLst>
  </p:cSld>
  <p:clrMapOvr>
    <a:masterClrMapping/>
  </p:clrMapOvr>
  <p:transition spd="med">
    <p:fade thruBlk="1"/>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73206" y="1334248"/>
            <a:ext cx="8930937" cy="5011628"/>
          </a:xfrm>
          <a:prstGeom prst="rect">
            <a:avLst/>
          </a:prstGeom>
        </p:spPr>
        <p:txBody>
          <a:bodyPr wrap="square">
            <a:spAutoFit/>
          </a:bodyPr>
          <a:lstStyle/>
          <a:p>
            <a:pPr marL="0" lvl="1">
              <a:spcBef>
                <a:spcPct val="20000"/>
              </a:spcBef>
            </a:pPr>
            <a:r>
              <a:rPr lang="hr-BA" sz="2000" b="1" dirty="0" err="1" smtClean="0">
                <a:solidFill>
                  <a:srgbClr val="0070C0"/>
                </a:solidFill>
              </a:rPr>
              <a:t>Text</a:t>
            </a:r>
            <a:r>
              <a:rPr lang="hr-BA" sz="2000" b="1" dirty="0" smtClean="0">
                <a:solidFill>
                  <a:srgbClr val="0070C0"/>
                </a:solidFill>
              </a:rPr>
              <a:t> </a:t>
            </a:r>
            <a:r>
              <a:rPr lang="hr-BA" sz="2000" b="1" dirty="0" err="1" smtClean="0">
                <a:solidFill>
                  <a:srgbClr val="0070C0"/>
                </a:solidFill>
              </a:rPr>
              <a:t>of</a:t>
            </a:r>
            <a:r>
              <a:rPr lang="hr-BA" sz="2000" b="1" dirty="0" smtClean="0">
                <a:solidFill>
                  <a:srgbClr val="0070C0"/>
                </a:solidFill>
              </a:rPr>
              <a:t> </a:t>
            </a:r>
            <a:r>
              <a:rPr lang="hr-BA" sz="2000" b="1" dirty="0" err="1" smtClean="0">
                <a:solidFill>
                  <a:srgbClr val="0070C0"/>
                </a:solidFill>
              </a:rPr>
              <a:t>the</a:t>
            </a:r>
            <a:r>
              <a:rPr lang="hr-BA" sz="2000" b="1" dirty="0" smtClean="0">
                <a:solidFill>
                  <a:srgbClr val="0070C0"/>
                </a:solidFill>
              </a:rPr>
              <a:t> </a:t>
            </a:r>
            <a:r>
              <a:rPr lang="hr-BA" sz="2000" b="1" dirty="0" err="1" smtClean="0">
                <a:solidFill>
                  <a:srgbClr val="0070C0"/>
                </a:solidFill>
              </a:rPr>
              <a:t>Act</a:t>
            </a:r>
            <a:r>
              <a:rPr lang="hr-BA" sz="2000" b="1" dirty="0" smtClean="0">
                <a:solidFill>
                  <a:srgbClr val="0070C0"/>
                </a:solidFill>
              </a:rPr>
              <a:t> </a:t>
            </a:r>
            <a:r>
              <a:rPr lang="hr-BA" sz="2000" b="1" dirty="0" err="1" smtClean="0">
                <a:solidFill>
                  <a:srgbClr val="0070C0"/>
                </a:solidFill>
              </a:rPr>
              <a:t>is</a:t>
            </a:r>
            <a:r>
              <a:rPr lang="hr-BA" sz="2000" b="1" dirty="0" smtClean="0">
                <a:solidFill>
                  <a:srgbClr val="0070C0"/>
                </a:solidFill>
              </a:rPr>
              <a:t> </a:t>
            </a:r>
            <a:r>
              <a:rPr lang="hr-BA" sz="2000" b="1" dirty="0" err="1" smtClean="0">
                <a:solidFill>
                  <a:srgbClr val="0070C0"/>
                </a:solidFill>
              </a:rPr>
              <a:t>divided</a:t>
            </a:r>
            <a:r>
              <a:rPr lang="hr-BA" sz="2000" b="1" dirty="0" smtClean="0">
                <a:solidFill>
                  <a:srgbClr val="0070C0"/>
                </a:solidFill>
              </a:rPr>
              <a:t> </a:t>
            </a:r>
            <a:r>
              <a:rPr lang="hr-BA" sz="2000" b="1" dirty="0" err="1" smtClean="0">
                <a:solidFill>
                  <a:srgbClr val="0070C0"/>
                </a:solidFill>
              </a:rPr>
              <a:t>into</a:t>
            </a:r>
            <a:r>
              <a:rPr lang="hr-BA" sz="2000" b="1" dirty="0" smtClean="0">
                <a:solidFill>
                  <a:srgbClr val="0070C0"/>
                </a:solidFill>
              </a:rPr>
              <a:t> 14 </a:t>
            </a:r>
            <a:r>
              <a:rPr lang="hr-BA" sz="2000" b="1" dirty="0" err="1" smtClean="0">
                <a:solidFill>
                  <a:srgbClr val="0070C0"/>
                </a:solidFill>
              </a:rPr>
              <a:t>chapters</a:t>
            </a:r>
            <a:r>
              <a:rPr lang="hr-BA" sz="2000" b="1" dirty="0" smtClean="0">
                <a:solidFill>
                  <a:srgbClr val="0070C0"/>
                </a:solidFill>
              </a:rPr>
              <a:t> : </a:t>
            </a:r>
            <a:endParaRPr lang="hr-BA" sz="2000" b="1" dirty="0">
              <a:solidFill>
                <a:srgbClr val="0070C0"/>
              </a:solidFill>
            </a:endParaRPr>
          </a:p>
          <a:p>
            <a:pPr marL="514350" lvl="1" indent="-514350">
              <a:spcBef>
                <a:spcPts val="100"/>
              </a:spcBef>
              <a:buAutoNum type="romanUcPeriod"/>
            </a:pPr>
            <a:r>
              <a:rPr lang="hr-BA" dirty="0" smtClean="0">
                <a:solidFill>
                  <a:srgbClr val="0070C0"/>
                </a:solidFill>
              </a:rPr>
              <a:t>GENERAL PROVISIONS</a:t>
            </a:r>
          </a:p>
          <a:p>
            <a:pPr marL="514350" lvl="1" indent="-514350">
              <a:spcBef>
                <a:spcPts val="100"/>
              </a:spcBef>
              <a:buFontTx/>
              <a:buAutoNum type="romanUcPeriod"/>
            </a:pPr>
            <a:r>
              <a:rPr lang="hr-BA" dirty="0">
                <a:solidFill>
                  <a:srgbClr val="0070C0"/>
                </a:solidFill>
              </a:rPr>
              <a:t>PLAN, </a:t>
            </a:r>
            <a:r>
              <a:rPr lang="hr-BA" dirty="0" smtClean="0">
                <a:solidFill>
                  <a:srgbClr val="0070C0"/>
                </a:solidFill>
              </a:rPr>
              <a:t>PROGRAMS AND REPORTS </a:t>
            </a:r>
          </a:p>
          <a:p>
            <a:pPr marL="514350" lvl="1" indent="-514350">
              <a:spcBef>
                <a:spcPts val="100"/>
              </a:spcBef>
              <a:buFontTx/>
              <a:buAutoNum type="romanUcPeriod"/>
            </a:pPr>
            <a:r>
              <a:rPr lang="hr-BA" dirty="0">
                <a:solidFill>
                  <a:srgbClr val="0070C0"/>
                </a:solidFill>
              </a:rPr>
              <a:t>AIR QUALITY MONITORING </a:t>
            </a:r>
            <a:r>
              <a:rPr lang="hr-BA" dirty="0" smtClean="0">
                <a:solidFill>
                  <a:srgbClr val="0070C0"/>
                </a:solidFill>
              </a:rPr>
              <a:t>AND ASSESSMENT </a:t>
            </a:r>
          </a:p>
          <a:p>
            <a:pPr marL="514350" lvl="1" indent="-514350">
              <a:spcBef>
                <a:spcPts val="100"/>
              </a:spcBef>
              <a:buFontTx/>
              <a:buAutoNum type="romanUcPeriod"/>
            </a:pPr>
            <a:r>
              <a:rPr lang="hr-BA" dirty="0" smtClean="0">
                <a:solidFill>
                  <a:srgbClr val="0070C0"/>
                </a:solidFill>
              </a:rPr>
              <a:t>MEASURES FOR PREVENTING AND REDUCING AIR POLLUTION </a:t>
            </a:r>
          </a:p>
          <a:p>
            <a:pPr marL="514350" lvl="1" indent="-514350">
              <a:spcBef>
                <a:spcPts val="100"/>
              </a:spcBef>
              <a:buFontTx/>
              <a:buAutoNum type="romanUcPeriod"/>
            </a:pPr>
            <a:r>
              <a:rPr lang="hr-BA" dirty="0" smtClean="0">
                <a:solidFill>
                  <a:srgbClr val="0070C0"/>
                </a:solidFill>
              </a:rPr>
              <a:t>REPORTING ON AIR QUALITY AND DATA EXCHANGE </a:t>
            </a:r>
          </a:p>
          <a:p>
            <a:pPr marL="514350" lvl="1" indent="-514350">
              <a:spcBef>
                <a:spcPts val="100"/>
              </a:spcBef>
              <a:buFontTx/>
              <a:buAutoNum type="romanUcPeriod"/>
            </a:pPr>
            <a:r>
              <a:rPr lang="hr-BA" dirty="0" smtClean="0">
                <a:solidFill>
                  <a:srgbClr val="0070C0"/>
                </a:solidFill>
              </a:rPr>
              <a:t>ACTIVITIY OF AIR QUALITY AND AIR EMISSION MONITORING </a:t>
            </a:r>
          </a:p>
          <a:p>
            <a:pPr marL="514350" lvl="1" indent="-514350">
              <a:spcBef>
                <a:spcPts val="100"/>
              </a:spcBef>
              <a:buFontTx/>
              <a:buAutoNum type="romanUcPeriod"/>
            </a:pPr>
            <a:r>
              <a:rPr lang="hr-BA" dirty="0" smtClean="0">
                <a:solidFill>
                  <a:srgbClr val="0070C0"/>
                </a:solidFill>
              </a:rPr>
              <a:t>SUBSTANCES HARMFUL TO THE OZONE LAYER AND FLUORINATED GREENHOUSE GASES</a:t>
            </a:r>
          </a:p>
          <a:p>
            <a:pPr marL="514350" lvl="1" indent="-514350">
              <a:spcBef>
                <a:spcPts val="100"/>
              </a:spcBef>
              <a:buAutoNum type="romanUcPeriod" startAt="4"/>
            </a:pPr>
            <a:r>
              <a:rPr lang="hr-BA" dirty="0" smtClean="0">
                <a:solidFill>
                  <a:srgbClr val="0070C0"/>
                </a:solidFill>
              </a:rPr>
              <a:t>MONITORING GREENHOUSE GAS EMISSIONS AND MITIGATION MEASURES FOR CLIMATE CHANGE ADAPTATION </a:t>
            </a:r>
          </a:p>
          <a:p>
            <a:pPr marL="514350" lvl="1" indent="-514350">
              <a:spcBef>
                <a:spcPts val="100"/>
              </a:spcBef>
              <a:buAutoNum type="romanUcPeriod" startAt="4"/>
            </a:pPr>
            <a:r>
              <a:rPr lang="hr-BA" dirty="0" smtClean="0">
                <a:solidFill>
                  <a:srgbClr val="0070C0"/>
                </a:solidFill>
              </a:rPr>
              <a:t>AIR PROTECTION INFORMATION SYSTEM</a:t>
            </a:r>
          </a:p>
          <a:p>
            <a:pPr marL="514350" lvl="1" indent="-514350">
              <a:spcBef>
                <a:spcPts val="100"/>
              </a:spcBef>
              <a:buAutoNum type="romanUcPeriod" startAt="4"/>
            </a:pPr>
            <a:r>
              <a:rPr lang="hr-BA" dirty="0" smtClean="0">
                <a:solidFill>
                  <a:srgbClr val="0070C0"/>
                </a:solidFill>
              </a:rPr>
              <a:t>FINANCING AIR AND OZONE LAYER PROTECTION, MITIGATION OF CLIMATE CHANGE AND CLIMATE CHANGE ADAPTATION </a:t>
            </a:r>
          </a:p>
          <a:p>
            <a:pPr marL="514350" lvl="1" indent="-514350">
              <a:spcBef>
                <a:spcPts val="100"/>
              </a:spcBef>
              <a:buAutoNum type="romanUcPeriod" startAt="4"/>
            </a:pPr>
            <a:r>
              <a:rPr lang="hr-BA" dirty="0" smtClean="0">
                <a:solidFill>
                  <a:srgbClr val="0070C0"/>
                </a:solidFill>
              </a:rPr>
              <a:t>ECONOMIC INCENTIVES</a:t>
            </a:r>
          </a:p>
          <a:p>
            <a:pPr marL="514350" lvl="1" indent="-514350">
              <a:spcBef>
                <a:spcPts val="100"/>
              </a:spcBef>
              <a:buAutoNum type="romanUcPeriod" startAt="4"/>
            </a:pPr>
            <a:r>
              <a:rPr lang="hr-BA" dirty="0" smtClean="0">
                <a:solidFill>
                  <a:srgbClr val="0070C0"/>
                </a:solidFill>
              </a:rPr>
              <a:t>ADMINISTRATIVE SUPERVISION</a:t>
            </a:r>
          </a:p>
          <a:p>
            <a:pPr marL="514350" lvl="1" indent="-514350">
              <a:spcBef>
                <a:spcPts val="100"/>
              </a:spcBef>
              <a:buAutoNum type="romanUcPeriod" startAt="4"/>
            </a:pPr>
            <a:r>
              <a:rPr lang="hr-BA" dirty="0" smtClean="0">
                <a:solidFill>
                  <a:srgbClr val="0070C0"/>
                </a:solidFill>
              </a:rPr>
              <a:t>INSPECTION SUPERVISION</a:t>
            </a:r>
          </a:p>
          <a:p>
            <a:pPr marL="514350" lvl="1" indent="-514350">
              <a:spcBef>
                <a:spcPts val="100"/>
              </a:spcBef>
              <a:buAutoNum type="romanUcPeriod" startAt="4"/>
            </a:pPr>
            <a:r>
              <a:rPr lang="hr-BA" dirty="0" smtClean="0">
                <a:solidFill>
                  <a:srgbClr val="0070C0"/>
                </a:solidFill>
              </a:rPr>
              <a:t>PENALTIES</a:t>
            </a:r>
            <a:endParaRPr lang="hr-BA" dirty="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721225886"/>
      </p:ext>
    </p:extLst>
  </p:cSld>
  <p:clrMapOvr>
    <a:masterClrMapping/>
  </p:clrMapOvr>
  <p:transition spd="med">
    <p:fade thruBlk="1"/>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493713"/>
            <a:ext cx="8686800" cy="801687"/>
          </a:xfrm>
          <a:gradFill flip="none" rotWithShape="1">
            <a:gsLst>
              <a:gs pos="16000">
                <a:srgbClr val="E1E8F6"/>
              </a:gs>
              <a:gs pos="0">
                <a:schemeClr val="accent1">
                  <a:tint val="66000"/>
                  <a:satMod val="160000"/>
                  <a:lumMod val="0"/>
                  <a:lumOff val="100000"/>
                  <a:alpha val="52000"/>
                </a:schemeClr>
              </a:gs>
              <a:gs pos="70000">
                <a:schemeClr val="accent1">
                  <a:tint val="44500"/>
                  <a:satMod val="160000"/>
                </a:schemeClr>
              </a:gs>
              <a:gs pos="100000">
                <a:schemeClr val="accent1">
                  <a:tint val="23500"/>
                  <a:satMod val="160000"/>
                </a:schemeClr>
              </a:gs>
            </a:gsLst>
            <a:lin ang="0" scaled="0"/>
            <a:tileRect/>
          </a:gradFill>
        </p:spPr>
        <p:style>
          <a:lnRef idx="0">
            <a:scrgbClr r="0" g="0" b="0"/>
          </a:lnRef>
          <a:fillRef idx="1001">
            <a:schemeClr val="lt2"/>
          </a:fillRef>
          <a:effectRef idx="0">
            <a:scrgbClr r="0" g="0" b="0"/>
          </a:effectRef>
          <a:fontRef idx="major"/>
        </p:style>
        <p:txBody>
          <a:bodyPr/>
          <a:lstStyle/>
          <a:p>
            <a:pPr algn="l" eaLnBrk="1" hangingPunct="1"/>
            <a:r>
              <a:rPr lang="hr-HR" sz="2800" b="1" dirty="0" smtClean="0">
                <a:solidFill>
                  <a:schemeClr val="tx2"/>
                </a:solidFill>
                <a:effectLst>
                  <a:glow>
                    <a:srgbClr val="7F7F7F">
                      <a:alpha val="35000"/>
                    </a:srgbClr>
                  </a:glow>
                </a:effectLst>
              </a:rPr>
              <a:t> 10.1 </a:t>
            </a:r>
            <a:r>
              <a:rPr lang="en-US" sz="2800" b="1" dirty="0">
                <a:solidFill>
                  <a:schemeClr val="tx2"/>
                </a:solidFill>
                <a:effectLst>
                  <a:glow>
                    <a:srgbClr val="7F7F7F">
                      <a:alpha val="35000"/>
                    </a:srgbClr>
                  </a:glow>
                </a:effectLst>
              </a:rPr>
              <a:t>REGULATIONS OF THE REPUBLIC OF CROATIA</a:t>
            </a:r>
            <a:endParaRPr lang="hr-HR" sz="2800" b="1" dirty="0" smtClean="0">
              <a:solidFill>
                <a:schemeClr val="tx2"/>
              </a:solidFill>
              <a:effectLst>
                <a:glow>
                  <a:srgbClr val="7F7F7F">
                    <a:alpha val="35000"/>
                  </a:srgbClr>
                </a:glow>
              </a:effectLst>
            </a:endParaRPr>
          </a:p>
        </p:txBody>
      </p:sp>
      <p:sp>
        <p:nvSpPr>
          <p:cNvPr id="9" name="Content Placeholder 8"/>
          <p:cNvSpPr>
            <a:spLocks/>
          </p:cNvSpPr>
          <p:nvPr/>
        </p:nvSpPr>
        <p:spPr bwMode="auto">
          <a:xfrm>
            <a:off x="457200" y="1533545"/>
            <a:ext cx="8362950" cy="4800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342900" lvl="0" indent="-342900">
              <a:spcBef>
                <a:spcPct val="20000"/>
              </a:spcBef>
              <a:buFont typeface="Arial" charset="0"/>
              <a:buChar char="•"/>
            </a:pPr>
            <a:endParaRPr lang="hr-BA" sz="2000" dirty="0" smtClean="0">
              <a:solidFill>
                <a:srgbClr val="0070C0"/>
              </a:solidFill>
            </a:endParaRPr>
          </a:p>
        </p:txBody>
      </p:sp>
      <p:grpSp>
        <p:nvGrpSpPr>
          <p:cNvPr id="6" name="Group 5"/>
          <p:cNvGrpSpPr/>
          <p:nvPr/>
        </p:nvGrpSpPr>
        <p:grpSpPr>
          <a:xfrm>
            <a:off x="376239" y="6334443"/>
            <a:ext cx="3493723" cy="439123"/>
            <a:chOff x="71999" y="6334443"/>
            <a:chExt cx="3493723" cy="439123"/>
          </a:xfrm>
        </p:grpSpPr>
        <p:grpSp>
          <p:nvGrpSpPr>
            <p:cNvPr id="14338" name="Group 3"/>
            <p:cNvGrpSpPr>
              <a:grpSpLocks noChangeAspect="1"/>
            </p:cNvGrpSpPr>
            <p:nvPr/>
          </p:nvGrpSpPr>
          <p:grpSpPr bwMode="auto">
            <a:xfrm>
              <a:off x="138114" y="6362429"/>
              <a:ext cx="3363748" cy="411137"/>
              <a:chOff x="14858" y="6031800"/>
              <a:chExt cx="5463613" cy="703818"/>
            </a:xfrm>
          </p:grpSpPr>
          <p:pic>
            <p:nvPicPr>
              <p:cNvPr id="14340"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p:nvPr/>
            </p:nvSpPr>
            <p:spPr>
              <a:xfrm>
                <a:off x="1911728" y="6031800"/>
                <a:ext cx="3108169" cy="385160"/>
              </a:xfrm>
              <a:prstGeom prst="rect">
                <a:avLst/>
              </a:prstGeom>
            </p:spPr>
            <p:txBody>
              <a:bodyPr wrap="none">
                <a:spAutoFit/>
              </a:bodyPr>
              <a:lstStyle/>
              <a:p>
                <a:pPr fontAlgn="auto">
                  <a:spcBef>
                    <a:spcPts val="0"/>
                  </a:spcBef>
                  <a:spcAft>
                    <a:spcPts val="0"/>
                  </a:spcAft>
                  <a:defRPr/>
                </a:pPr>
                <a:r>
                  <a:rPr lang="hr-HR" sz="1200" dirty="0">
                    <a:latin typeface="Arial Narrow" pitchFamily="34" charset="0"/>
                    <a:cs typeface="+mn-cs"/>
                  </a:rPr>
                  <a:t>Institut za energetiku i </a:t>
                </a:r>
                <a:r>
                  <a:rPr lang="hr-HR" sz="1200" dirty="0" smtClean="0">
                    <a:latin typeface="Arial Narrow" pitchFamily="34" charset="0"/>
                    <a:cs typeface="+mn-cs"/>
                  </a:rPr>
                  <a:t>zaštitu </a:t>
                </a:r>
                <a:r>
                  <a:rPr lang="hr-HR" sz="1200" dirty="0">
                    <a:latin typeface="Arial Narrow" pitchFamily="34" charset="0"/>
                    <a:cs typeface="+mn-cs"/>
                  </a:rPr>
                  <a:t>okoliša</a:t>
                </a:r>
              </a:p>
            </p:txBody>
          </p:sp>
        </p:grpSp>
        <p:sp>
          <p:nvSpPr>
            <p:cNvPr id="5" name="Rectangle 4"/>
            <p:cNvSpPr/>
            <p:nvPr/>
          </p:nvSpPr>
          <p:spPr>
            <a:xfrm>
              <a:off x="71999" y="6334443"/>
              <a:ext cx="3493723" cy="439123"/>
            </a:xfrm>
            <a:prstGeom prst="rect">
              <a:avLst/>
            </a:prstGeom>
            <a:solidFill>
              <a:schemeClr val="bg1">
                <a:alpha val="52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Slika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3170" y="6078931"/>
            <a:ext cx="819220" cy="579812"/>
          </a:xfrm>
          <a:prstGeom prst="rect">
            <a:avLst/>
          </a:prstGeom>
        </p:spPr>
      </p:pic>
      <p:sp>
        <p:nvSpPr>
          <p:cNvPr id="2" name="Rectangle 1"/>
          <p:cNvSpPr/>
          <p:nvPr/>
        </p:nvSpPr>
        <p:spPr>
          <a:xfrm>
            <a:off x="142042" y="1533545"/>
            <a:ext cx="8930937" cy="4869538"/>
          </a:xfrm>
          <a:prstGeom prst="rect">
            <a:avLst/>
          </a:prstGeom>
        </p:spPr>
        <p:txBody>
          <a:bodyPr wrap="square">
            <a:spAutoFit/>
          </a:bodyPr>
          <a:lstStyle/>
          <a:p>
            <a:pPr marL="0" lvl="1">
              <a:spcBef>
                <a:spcPct val="20000"/>
              </a:spcBef>
            </a:pPr>
            <a:r>
              <a:rPr lang="hr-BA" sz="2400" b="1" dirty="0" err="1" smtClean="0">
                <a:solidFill>
                  <a:srgbClr val="1F497D"/>
                </a:solidFill>
              </a:rPr>
              <a:t>Ordinance</a:t>
            </a:r>
            <a:r>
              <a:rPr lang="hr-BA" sz="2400" b="1" dirty="0" smtClean="0">
                <a:solidFill>
                  <a:srgbClr val="1F497D"/>
                </a:solidFill>
              </a:rPr>
              <a:t> on </a:t>
            </a:r>
            <a:r>
              <a:rPr lang="hr-BA" sz="2400" b="1" dirty="0" err="1" smtClean="0">
                <a:solidFill>
                  <a:srgbClr val="1F497D"/>
                </a:solidFill>
              </a:rPr>
              <a:t>the</a:t>
            </a:r>
            <a:r>
              <a:rPr lang="hr-BA" sz="2400" b="1" dirty="0" smtClean="0">
                <a:solidFill>
                  <a:srgbClr val="1F497D"/>
                </a:solidFill>
              </a:rPr>
              <a:t> Air </a:t>
            </a:r>
            <a:r>
              <a:rPr lang="hr-BA" sz="2400" b="1" dirty="0" err="1" smtClean="0">
                <a:solidFill>
                  <a:srgbClr val="1F497D"/>
                </a:solidFill>
              </a:rPr>
              <a:t>Quality</a:t>
            </a:r>
            <a:r>
              <a:rPr lang="hr-BA" sz="2400" b="1" dirty="0" smtClean="0">
                <a:solidFill>
                  <a:srgbClr val="1F497D"/>
                </a:solidFill>
              </a:rPr>
              <a:t> Monitoring </a:t>
            </a:r>
            <a:r>
              <a:rPr lang="hr-BA" sz="2000" dirty="0" smtClean="0">
                <a:solidFill>
                  <a:srgbClr val="0070C0"/>
                </a:solidFill>
              </a:rPr>
              <a:t>(OG</a:t>
            </a:r>
            <a:r>
              <a:rPr lang="hr-BA" sz="2000" dirty="0"/>
              <a:t> </a:t>
            </a:r>
            <a:r>
              <a:rPr lang="hr-BA" sz="2000" u="sng" dirty="0" smtClean="0">
                <a:hlinkClick r:id="rId4"/>
              </a:rPr>
              <a:t>79/17</a:t>
            </a:r>
            <a:r>
              <a:rPr lang="hr-BA" sz="2000" dirty="0" smtClean="0">
                <a:solidFill>
                  <a:srgbClr val="0070C0"/>
                </a:solidFill>
              </a:rPr>
              <a:t>)</a:t>
            </a:r>
          </a:p>
          <a:p>
            <a:pPr marL="342900" lvl="1" indent="-342900">
              <a:spcBef>
                <a:spcPct val="20000"/>
              </a:spcBef>
              <a:buFontTx/>
              <a:buChar char="-"/>
            </a:pPr>
            <a:r>
              <a:rPr lang="pl-PL" sz="2000" dirty="0" smtClean="0">
                <a:solidFill>
                  <a:srgbClr val="0070C0"/>
                </a:solidFill>
              </a:rPr>
              <a:t>It was passed on basis of Article 52 of Air Protection Act(official gazette»Narodne </a:t>
            </a:r>
            <a:r>
              <a:rPr lang="pl-PL" sz="2000" dirty="0">
                <a:solidFill>
                  <a:srgbClr val="0070C0"/>
                </a:solidFill>
              </a:rPr>
              <a:t>novine«, </a:t>
            </a:r>
            <a:r>
              <a:rPr lang="pl-PL" sz="2000" dirty="0" smtClean="0">
                <a:solidFill>
                  <a:srgbClr val="0070C0"/>
                </a:solidFill>
              </a:rPr>
              <a:t>no. </a:t>
            </a:r>
            <a:r>
              <a:rPr lang="pl-PL" sz="2000" dirty="0">
                <a:solidFill>
                  <a:srgbClr val="0070C0"/>
                </a:solidFill>
              </a:rPr>
              <a:t>130/11, 47/14 i 61/17</a:t>
            </a:r>
            <a:r>
              <a:rPr lang="pl-PL" sz="2000" dirty="0" smtClean="0">
                <a:solidFill>
                  <a:srgbClr val="0070C0"/>
                </a:solidFill>
              </a:rPr>
              <a:t>)</a:t>
            </a:r>
            <a:endParaRPr lang="pl-PL" sz="2000" dirty="0">
              <a:solidFill>
                <a:srgbClr val="0070C0"/>
              </a:solidFill>
            </a:endParaRPr>
          </a:p>
          <a:p>
            <a:pPr marL="342900" lvl="1" indent="-342900">
              <a:spcBef>
                <a:spcPct val="20000"/>
              </a:spcBef>
              <a:buFontTx/>
              <a:buChar char="-"/>
            </a:pPr>
            <a:r>
              <a:rPr lang="pl-PL" sz="2000" dirty="0" smtClean="0">
                <a:solidFill>
                  <a:srgbClr val="0070C0"/>
                </a:solidFill>
              </a:rPr>
              <a:t>The Ordinance contains provisions in line with EU Directives: Directive 2008/50/EZ</a:t>
            </a:r>
            <a:r>
              <a:rPr lang="pl-PL" sz="2000" dirty="0">
                <a:solidFill>
                  <a:srgbClr val="0070C0"/>
                </a:solidFill>
              </a:rPr>
              <a:t>, </a:t>
            </a:r>
            <a:r>
              <a:rPr lang="pl-PL" sz="2000" dirty="0" smtClean="0">
                <a:solidFill>
                  <a:srgbClr val="0070C0"/>
                </a:solidFill>
              </a:rPr>
              <a:t>Directive 2004/107/EZ and EU Commission Directive 2015/1480 on amendment of certain annexes to directives 2004/107/EZ and 2008/50/EZ</a:t>
            </a:r>
          </a:p>
          <a:p>
            <a:pPr marL="0" lvl="1">
              <a:spcBef>
                <a:spcPct val="20000"/>
              </a:spcBef>
            </a:pPr>
            <a:endParaRPr lang="hr-BA" sz="2400" b="1" dirty="0" smtClean="0">
              <a:solidFill>
                <a:srgbClr val="1F497D"/>
              </a:solidFill>
            </a:endParaRPr>
          </a:p>
          <a:p>
            <a:pPr marL="0" lvl="1">
              <a:spcBef>
                <a:spcPct val="20000"/>
              </a:spcBef>
            </a:pPr>
            <a:r>
              <a:rPr lang="hr-BA" sz="2400" b="1" dirty="0" err="1" smtClean="0">
                <a:solidFill>
                  <a:srgbClr val="1F497D"/>
                </a:solidFill>
              </a:rPr>
              <a:t>Ordinance</a:t>
            </a:r>
            <a:r>
              <a:rPr lang="hr-BA" sz="2400" b="1" dirty="0" smtClean="0">
                <a:solidFill>
                  <a:srgbClr val="1F497D"/>
                </a:solidFill>
              </a:rPr>
              <a:t> </a:t>
            </a:r>
            <a:r>
              <a:rPr lang="hr-BA" sz="2000" dirty="0" err="1" smtClean="0">
                <a:solidFill>
                  <a:srgbClr val="0070C0"/>
                </a:solidFill>
              </a:rPr>
              <a:t>stipulates</a:t>
            </a:r>
            <a:r>
              <a:rPr lang="hr-BA" sz="2000" dirty="0" smtClean="0">
                <a:solidFill>
                  <a:srgbClr val="0070C0"/>
                </a:solidFill>
              </a:rPr>
              <a:t> </a:t>
            </a:r>
            <a:r>
              <a:rPr lang="hr-BA" sz="2000" dirty="0" err="1" smtClean="0">
                <a:solidFill>
                  <a:srgbClr val="0070C0"/>
                </a:solidFill>
              </a:rPr>
              <a:t>through</a:t>
            </a:r>
            <a:r>
              <a:rPr lang="hr-BA" sz="2000" dirty="0" smtClean="0">
                <a:solidFill>
                  <a:srgbClr val="0070C0"/>
                </a:solidFill>
              </a:rPr>
              <a:t> 6 </a:t>
            </a:r>
            <a:r>
              <a:rPr lang="hr-BA" sz="2000" dirty="0" err="1" smtClean="0">
                <a:solidFill>
                  <a:srgbClr val="0070C0"/>
                </a:solidFill>
              </a:rPr>
              <a:t>chapters</a:t>
            </a:r>
            <a:r>
              <a:rPr lang="hr-BA" sz="2000" dirty="0" smtClean="0">
                <a:solidFill>
                  <a:srgbClr val="0070C0"/>
                </a:solidFill>
              </a:rPr>
              <a:t> </a:t>
            </a:r>
            <a:r>
              <a:rPr lang="hr-BA" sz="2000" dirty="0" err="1" smtClean="0">
                <a:solidFill>
                  <a:srgbClr val="0070C0"/>
                </a:solidFill>
              </a:rPr>
              <a:t>and</a:t>
            </a:r>
            <a:r>
              <a:rPr lang="hr-BA" sz="2000" dirty="0" smtClean="0">
                <a:solidFill>
                  <a:srgbClr val="0070C0"/>
                </a:solidFill>
              </a:rPr>
              <a:t> 9 </a:t>
            </a:r>
            <a:r>
              <a:rPr lang="hr-BA" sz="2000" dirty="0" err="1" smtClean="0">
                <a:solidFill>
                  <a:srgbClr val="0070C0"/>
                </a:solidFill>
              </a:rPr>
              <a:t>annexes</a:t>
            </a:r>
            <a:r>
              <a:rPr lang="hr-BA" sz="2000" dirty="0" smtClean="0">
                <a:solidFill>
                  <a:srgbClr val="0070C0"/>
                </a:solidFill>
              </a:rPr>
              <a:t> </a:t>
            </a:r>
            <a:r>
              <a:rPr lang="hr-BA" sz="2000" dirty="0" err="1" smtClean="0">
                <a:solidFill>
                  <a:srgbClr val="0070C0"/>
                </a:solidFill>
              </a:rPr>
              <a:t>following</a:t>
            </a:r>
            <a:r>
              <a:rPr lang="hr-BA" sz="2000" dirty="0" smtClean="0">
                <a:solidFill>
                  <a:srgbClr val="0070C0"/>
                </a:solidFill>
              </a:rPr>
              <a:t>:</a:t>
            </a:r>
            <a:endParaRPr lang="hr-BA" sz="2000" dirty="0">
              <a:solidFill>
                <a:srgbClr val="0070C0"/>
              </a:solidFill>
            </a:endParaRPr>
          </a:p>
          <a:p>
            <a:pPr marL="342900" lvl="1" indent="-342900">
              <a:spcBef>
                <a:spcPts val="500"/>
              </a:spcBef>
              <a:buFontTx/>
              <a:buChar char="-"/>
            </a:pPr>
            <a:r>
              <a:rPr lang="pl-PL" sz="2000" dirty="0">
                <a:solidFill>
                  <a:srgbClr val="0070C0"/>
                </a:solidFill>
              </a:rPr>
              <a:t>M</a:t>
            </a:r>
            <a:r>
              <a:rPr lang="pl-PL" sz="2000" dirty="0" smtClean="0">
                <a:solidFill>
                  <a:srgbClr val="0070C0"/>
                </a:solidFill>
              </a:rPr>
              <a:t>ethod of monitoring air quality and data collection,</a:t>
            </a:r>
            <a:endParaRPr lang="pl-PL" sz="2000" dirty="0">
              <a:solidFill>
                <a:srgbClr val="0070C0"/>
              </a:solidFill>
            </a:endParaRPr>
          </a:p>
          <a:p>
            <a:pPr marL="342900" lvl="1" indent="-342900">
              <a:spcBef>
                <a:spcPts val="500"/>
              </a:spcBef>
              <a:buFontTx/>
              <a:buChar char="-"/>
            </a:pPr>
            <a:r>
              <a:rPr lang="pl-PL" sz="2000" dirty="0" smtClean="0">
                <a:solidFill>
                  <a:srgbClr val="0070C0"/>
                </a:solidFill>
              </a:rPr>
              <a:t>Standards for measurement point locations, </a:t>
            </a:r>
            <a:endParaRPr lang="pl-PL" sz="2000" dirty="0">
              <a:solidFill>
                <a:srgbClr val="0070C0"/>
              </a:solidFill>
            </a:endParaRPr>
          </a:p>
          <a:p>
            <a:pPr marL="342900" lvl="1" indent="-342900">
              <a:spcBef>
                <a:spcPts val="500"/>
              </a:spcBef>
              <a:buFontTx/>
              <a:buChar char="-"/>
            </a:pPr>
            <a:r>
              <a:rPr lang="pl-PL" sz="2000" dirty="0" smtClean="0">
                <a:solidFill>
                  <a:srgbClr val="0070C0"/>
                </a:solidFill>
              </a:rPr>
              <a:t>Standards for determining the minimum number of measurement points, </a:t>
            </a:r>
            <a:endParaRPr lang="pl-PL" sz="2000" dirty="0">
              <a:solidFill>
                <a:srgbClr val="0070C0"/>
              </a:solidFill>
            </a:endParaRPr>
          </a:p>
          <a:p>
            <a:pPr marL="342900" lvl="1" indent="-342900">
              <a:spcBef>
                <a:spcPts val="500"/>
              </a:spcBef>
              <a:buFontTx/>
              <a:buChar char="-"/>
            </a:pPr>
            <a:r>
              <a:rPr lang="pl-PL" sz="2000" dirty="0" smtClean="0">
                <a:solidFill>
                  <a:srgbClr val="0070C0"/>
                </a:solidFill>
              </a:rPr>
              <a:t>Reference measurement methods, </a:t>
            </a:r>
            <a:endParaRPr lang="pl-PL" sz="2000" dirty="0">
              <a:solidFill>
                <a:srgbClr val="0070C0"/>
              </a:solidFill>
            </a:endParaRPr>
          </a:p>
          <a:p>
            <a:pPr marL="342900" lvl="1" indent="-342900">
              <a:spcBef>
                <a:spcPts val="500"/>
              </a:spcBef>
              <a:buFontTx/>
              <a:buChar char="-"/>
            </a:pPr>
            <a:r>
              <a:rPr lang="pl-PL" sz="2000" dirty="0">
                <a:solidFill>
                  <a:srgbClr val="0070C0"/>
                </a:solidFill>
              </a:rPr>
              <a:t>M</a:t>
            </a:r>
            <a:r>
              <a:rPr lang="pl-PL" sz="2000" dirty="0" smtClean="0">
                <a:solidFill>
                  <a:srgbClr val="0070C0"/>
                </a:solidFill>
              </a:rPr>
              <a:t>ethod of proving equivalence for other measurement methods</a:t>
            </a:r>
            <a:endParaRPr lang="pl-PL" sz="2000" dirty="0">
              <a:solidFill>
                <a:srgbClr val="0070C0"/>
              </a:solidFill>
            </a:endParaRPr>
          </a:p>
        </p:txBody>
      </p:sp>
      <p:sp>
        <p:nvSpPr>
          <p:cNvPr id="12" name="Podnaslov 2"/>
          <p:cNvSpPr txBox="1">
            <a:spLocks/>
          </p:cNvSpPr>
          <p:nvPr/>
        </p:nvSpPr>
        <p:spPr>
          <a:xfrm>
            <a:off x="0" y="141452"/>
            <a:ext cx="9131086" cy="29094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i="1" dirty="0" smtClean="0">
                <a:solidFill>
                  <a:schemeClr val="accent1">
                    <a:lumMod val="50000"/>
                  </a:schemeClr>
                </a:solidFill>
              </a:rPr>
              <a:t>European Union IPA 2013 Programme for Croatia</a:t>
            </a:r>
            <a:endParaRPr lang="en-US" sz="1200" i="1" dirty="0">
              <a:solidFill>
                <a:schemeClr val="accent1">
                  <a:lumMod val="50000"/>
                </a:schemeClr>
              </a:solidFill>
            </a:endParaRPr>
          </a:p>
        </p:txBody>
      </p:sp>
      <p:grpSp>
        <p:nvGrpSpPr>
          <p:cNvPr id="13" name="Group 3"/>
          <p:cNvGrpSpPr>
            <a:grpSpLocks noChangeAspect="1"/>
          </p:cNvGrpSpPr>
          <p:nvPr/>
        </p:nvGrpSpPr>
        <p:grpSpPr bwMode="auto">
          <a:xfrm>
            <a:off x="442354" y="6362429"/>
            <a:ext cx="4500798" cy="411137"/>
            <a:chOff x="14858" y="6031800"/>
            <a:chExt cx="7310482" cy="703818"/>
          </a:xfrm>
        </p:grpSpPr>
        <p:pic>
          <p:nvPicPr>
            <p:cNvPr id="1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8" y="6098303"/>
              <a:ext cx="5463613" cy="637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4"/>
            <p:cNvSpPr/>
            <p:nvPr/>
          </p:nvSpPr>
          <p:spPr>
            <a:xfrm>
              <a:off x="1911728" y="6031800"/>
              <a:ext cx="5413612" cy="474190"/>
            </a:xfrm>
            <a:prstGeom prst="rect">
              <a:avLst/>
            </a:prstGeom>
          </p:spPr>
          <p:txBody>
            <a:bodyPr wrap="none">
              <a:spAutoFit/>
            </a:bodyPr>
            <a:lstStyle/>
            <a:p>
              <a:pPr fontAlgn="auto">
                <a:spcBef>
                  <a:spcPts val="0"/>
                </a:spcBef>
                <a:spcAft>
                  <a:spcPts val="0"/>
                </a:spcAft>
                <a:defRPr/>
              </a:pPr>
              <a:r>
                <a:rPr lang="en-US" sz="1200" dirty="0" smtClean="0">
                  <a:latin typeface="Arial Narrow" pitchFamily="34" charset="0"/>
                  <a:cs typeface="+mn-cs"/>
                </a:rPr>
                <a:t>Energy Research and Environmental Protection Institute</a:t>
              </a:r>
              <a:endParaRPr lang="en-US" sz="1200" dirty="0">
                <a:latin typeface="Arial Narrow" pitchFamily="34" charset="0"/>
                <a:cs typeface="+mn-cs"/>
              </a:endParaRPr>
            </a:p>
          </p:txBody>
        </p:sp>
      </p:grpSp>
    </p:spTree>
    <p:extLst>
      <p:ext uri="{BB962C8B-B14F-4D97-AF65-F5344CB8AC3E}">
        <p14:creationId xmlns:p14="http://schemas.microsoft.com/office/powerpoint/2010/main" val="3571437540"/>
      </p:ext>
    </p:extLst>
  </p:cSld>
  <p:clrMapOvr>
    <a:masterClrMapping/>
  </p:clrMapOvr>
  <p:transition spd="med">
    <p:fade thruBlk="1"/>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42673</TotalTime>
  <Words>7327</Words>
  <Application>Microsoft Office PowerPoint</Application>
  <PresentationFormat>On-screen Show (4:3)</PresentationFormat>
  <Paragraphs>716</Paragraphs>
  <Slides>68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68</vt:i4>
      </vt:variant>
    </vt:vector>
  </HeadingPairs>
  <TitlesOfParts>
    <vt:vector size="73" baseType="lpstr">
      <vt:lpstr>Arial</vt:lpstr>
      <vt:lpstr>Arial Narrow</vt:lpstr>
      <vt:lpstr>Calibri</vt:lpstr>
      <vt:lpstr>Minion Pro</vt:lpstr>
      <vt:lpstr>Office Theme</vt:lpstr>
      <vt:lpstr>PowerPoint Presentation</vt:lpstr>
      <vt:lpstr>TOPIC 10: Implementation of EU and Croatia’s regulations</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10.1 REGULATIONS OF THE REPUBLIC OF CROATIA</vt:lpstr>
      <vt:lpstr> 10.2 REGULATIONS OF THE REPUBLIC OF CROATIA</vt:lpstr>
      <vt:lpstr> 10.2 EU REGULATIONS</vt:lpstr>
      <vt:lpstr> 10.2 EU REGULATIONS</vt:lpstr>
      <vt:lpstr> 10.2 EU REGULATIONS</vt:lpstr>
      <vt:lpstr> 10.2 EU REGULATIONS</vt:lpstr>
      <vt:lpstr> 10.2 EU REGULATIONS</vt:lpstr>
      <vt:lpstr> 10.2 EU REGULATIONS</vt:lpstr>
      <vt:lpstr> 10.2 EU REGULATIONS</vt:lpstr>
      <vt:lpstr> 10.2 EU REGULATIONS</vt:lpstr>
      <vt:lpstr> 10.2 EU REGULATIONS</vt:lpstr>
      <vt:lpstr> 10.2 EU REGULATIONS</vt:lpstr>
      <vt:lpstr> 10.3 EXAMPLE OF EU REGULATIONS IMPLEMENTATION IN THE UK</vt:lpstr>
      <vt:lpstr> 10.3 EXAMPLE OF EU REGULATIONS IMPLEMENTATION IN THE UK</vt:lpstr>
      <vt:lpstr> 10.3 EXAMPLE OF EU REGULATIONS IMPLEMENTATION IN THE UK</vt:lpstr>
      <vt:lpstr> 10.3 EXAMPLE OF EU REGULATIONS IMPLEMENTATION IN THE UK</vt:lpstr>
      <vt:lpstr> 10.3 EXAMPLE OF EU REGULATIONS IMPLEMENTATION IN THE UK</vt:lpstr>
      <vt:lpstr> 10.3 EXAMPLE OF EU REGULATIONS IMPLEMENTATION IN THE UK</vt:lpstr>
      <vt:lpstr> 10.3 EXAMPLE OF EU REGULATIONS IMPLEMENTATION IN THE UK</vt:lpstr>
      <vt:lpstr> 10.4 EXAMPLES OF STATE NETWORK ORGANIZATION IN OTHER EU COUNTRIES</vt:lpstr>
      <vt:lpstr> 10.4 EXAMPLES OF STATE NETWORK ORGANIZATION IN OTHER EU COUNTRIES</vt:lpstr>
      <vt:lpstr> 10.4 EXAMPLES OF STATE NETWORK ORGANIZATION IN OTHER EU COUNTRIES</vt:lpstr>
      <vt:lpstr> 10.4 EXAMPLES OF STATE NETWORK ORGANIZATION IN OTHER EU COUNTRIES</vt:lpstr>
      <vt:lpstr> 10.4 EXAMPLES OF STATE NETWORK ORGANIZATION IN OTHER EU COUNTRIES</vt:lpstr>
      <vt:lpstr> 10.4 EXAMPLES OF STATE NETWORK ORGANIZATION IN OTHER EU COUNTRIES</vt:lpstr>
      <vt:lpstr> 10.4 EXAMPLES OF STATE NETWORK ORGANIZATION IN OTHER EU COUNTRIES</vt:lpstr>
      <vt:lpstr> 10.4 EXAMPLES OF STATE NETWORK ORGANIZATION IN OTHER EU COUNTRIES</vt:lpstr>
      <vt:lpstr> 10.4 EXAMPLES OF STATE NETWORK ORGANIZATION IN OTHER EU COUNTRIES</vt:lpstr>
      <vt:lpstr> 10.4 EXAMPLES OF STATE NETWORK ORGANIZATION IN OTHER EU COUNTRIES</vt:lpstr>
      <vt:lpstr> 10.4 EXAMPLES OF STATE NETWORK ORGANIZATION IN OTHER EU COUNTRIES</vt:lpstr>
      <vt:lpstr> 10.4 EXAMPLES OF STATE NETWORK ORGANIZATION IN OTHER EU COUNTRIES</vt:lpstr>
      <vt:lpstr>    10.5 RMCEI - definitions </vt:lpstr>
      <vt:lpstr>    10.5 RMCEI - definitions</vt:lpstr>
      <vt:lpstr>    10.5 RMCEI - planning</vt:lpstr>
      <vt:lpstr>    10.5 RMCEI - planning</vt:lpstr>
      <vt:lpstr>    10.5 RMCEI - planning</vt:lpstr>
      <vt:lpstr>    10.5 RMCEI monitoring</vt:lpstr>
      <vt:lpstr>    10.5 RMCEI - monitoring</vt:lpstr>
      <vt:lpstr>    10.5 RMCEI - monitoring</vt:lpstr>
      <vt:lpstr>    10.5 RMCEI - monitoring</vt:lpstr>
      <vt:lpstr>    10.5 RMCEI – reporting on monitoring</vt:lpstr>
      <vt:lpstr>    10.5 RMCEI - reporting on monitoring</vt:lpstr>
      <vt:lpstr>    10.5 RMCEI</vt:lpstr>
      <vt:lpstr>    10.5 RMCEI – reporting to EC</vt:lpstr>
      <vt:lpstr>    10.5 RMCEI - reporting to EC</vt:lpstr>
      <vt:lpstr>THANK YOU FOR YOUR ATTENTION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Berislav Markovic</dc:creator>
  <cp:lastModifiedBy>Idris Tonković</cp:lastModifiedBy>
  <cp:revision>1163</cp:revision>
  <cp:lastPrinted>2017-12-18T14:46:46Z</cp:lastPrinted>
  <dcterms:created xsi:type="dcterms:W3CDTF">2011-04-14T13:56:18Z</dcterms:created>
  <dcterms:modified xsi:type="dcterms:W3CDTF">2018-05-21T07:00:10Z</dcterms:modified>
</cp:coreProperties>
</file>

<file path=docProps/thumbnail.jpeg>
</file>